
<file path=[Content_Types].xml><?xml version="1.0" encoding="utf-8"?>
<Types xmlns="http://schemas.openxmlformats.org/package/2006/content-types">
  <Default Extension="xml" ContentType="application/vnd.openxmlformats-package.core-properties+xml"/>
  <Default Extension="jpeg" ContentType="image/jpe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be779d313bb6430d" /><Relationship Type="http://schemas.openxmlformats.org/officeDocument/2006/relationships/extended-properties" Target="/docProps/app.xml" Id="R6bc4fc3211e54e53" /><Relationship Type="http://schemas.openxmlformats.org/officeDocument/2006/relationships/officeDocument" Target="/ppt/presentation.xml" Id="R4266a9aff7ce496c" /></Relationships>
</file>

<file path=ppt/presentation.xml><?xml version="1.0" encoding="utf-8"?>
<p:presentation xmlns:p="http://schemas.openxmlformats.org/presentationml/2006/main">
  <p:sldMasterIdLst>
    <p:sldMasterId xmlns:r="http://schemas.openxmlformats.org/officeDocument/2006/relationships" id="2147483648" r:id="R0986291eff8e40fa"/>
  </p:sldMasterIdLst>
  <p:notesMasterIdLst>
    <p:notesMasterId xmlns:r="http://schemas.openxmlformats.org/officeDocument/2006/relationships" r:id="Rb12a6c616ea343d3"/>
  </p:notesMasterIdLst>
  <p:sldIdLst>
    <p:sldId xmlns:r="http://schemas.openxmlformats.org/officeDocument/2006/relationships" id="256" r:id="R80633d528fbd4481"/>
    <p:sldId xmlns:r="http://schemas.openxmlformats.org/officeDocument/2006/relationships" id="257" r:id="Ra462d06228a44eb4"/>
    <p:sldId xmlns:r="http://schemas.openxmlformats.org/officeDocument/2006/relationships" id="258" r:id="Rbd7bcaf567594644"/>
    <p:sldId xmlns:r="http://schemas.openxmlformats.org/officeDocument/2006/relationships" id="259" r:id="R06f0d98c528a4d4c"/>
    <p:sldId xmlns:r="http://schemas.openxmlformats.org/officeDocument/2006/relationships" id="260" r:id="Rbe690ced6b2c4ebd"/>
    <p:sldId xmlns:r="http://schemas.openxmlformats.org/officeDocument/2006/relationships" id="261" r:id="Ra0402d222ff24b28"/>
    <p:sldId xmlns:r="http://schemas.openxmlformats.org/officeDocument/2006/relationships" id="262" r:id="R8900fa4761dc4f5f"/>
    <p:sldId xmlns:r="http://schemas.openxmlformats.org/officeDocument/2006/relationships" id="263" r:id="R5546e4cf06304f27"/>
    <p:sldId xmlns:r="http://schemas.openxmlformats.org/officeDocument/2006/relationships" id="264" r:id="Raf296522e2474dd9"/>
    <p:sldId xmlns:r="http://schemas.openxmlformats.org/officeDocument/2006/relationships" id="265" r:id="R3a25db826b5b4472"/>
    <p:sldId xmlns:r="http://schemas.openxmlformats.org/officeDocument/2006/relationships" id="266" r:id="Ra37ef60035ab4091"/>
    <p:sldId xmlns:r="http://schemas.openxmlformats.org/officeDocument/2006/relationships" id="267" r:id="Rd754fa22c23b4f53"/>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20cca64ade814099" /><Relationship Type="http://schemas.openxmlformats.org/officeDocument/2006/relationships/slideMaster" Target="/ppt/slideMasters/slideMaster1.xml" Id="R0986291eff8e40fa" /><Relationship Type="http://schemas.openxmlformats.org/officeDocument/2006/relationships/notesMaster" Target="/ppt/notesMasters/notesMaster1.xml" Id="Rb12a6c616ea343d3" /><Relationship Type="http://schemas.openxmlformats.org/officeDocument/2006/relationships/presProps" Target="/ppt/presProps.xml" Id="R8bf044bd34614c81" /><Relationship Type="http://schemas.openxmlformats.org/officeDocument/2006/relationships/tableStyles" Target="/ppt/tableStyles.xml" Id="Rb388e6b37ef84d95" /><Relationship Type="http://schemas.openxmlformats.org/officeDocument/2006/relationships/slide" Target="/ppt/slides/slide1.xml" Id="R80633d528fbd4481" /><Relationship Type="http://schemas.openxmlformats.org/officeDocument/2006/relationships/slide" Target="/ppt/slides/slide2.xml" Id="Ra462d06228a44eb4" /><Relationship Type="http://schemas.openxmlformats.org/officeDocument/2006/relationships/slide" Target="/ppt/slides/slide3.xml" Id="Rbd7bcaf567594644" /><Relationship Type="http://schemas.openxmlformats.org/officeDocument/2006/relationships/slide" Target="/ppt/slides/slide4.xml" Id="R06f0d98c528a4d4c" /><Relationship Type="http://schemas.openxmlformats.org/officeDocument/2006/relationships/slide" Target="/ppt/slides/slide5.xml" Id="Rbe690ced6b2c4ebd" /><Relationship Type="http://schemas.openxmlformats.org/officeDocument/2006/relationships/slide" Target="/ppt/slides/slide6.xml" Id="Ra0402d222ff24b28" /><Relationship Type="http://schemas.openxmlformats.org/officeDocument/2006/relationships/slide" Target="/ppt/slides/slide7.xml" Id="R8900fa4761dc4f5f" /><Relationship Type="http://schemas.openxmlformats.org/officeDocument/2006/relationships/slide" Target="/ppt/slides/slide8.xml" Id="R5546e4cf06304f27" /><Relationship Type="http://schemas.openxmlformats.org/officeDocument/2006/relationships/slide" Target="/ppt/slides/slide9.xml" Id="Raf296522e2474dd9" /><Relationship Type="http://schemas.openxmlformats.org/officeDocument/2006/relationships/slide" Target="/ppt/slides/slide10.xml" Id="R3a25db826b5b4472" /><Relationship Type="http://schemas.openxmlformats.org/officeDocument/2006/relationships/slide" Target="/ppt/slides/slide11.xml" Id="Ra37ef60035ab4091" /><Relationship Type="http://schemas.openxmlformats.org/officeDocument/2006/relationships/slide" Target="/ppt/slides/slide12.xml" Id="Rd754fa22c23b4f53"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048578f439034b39"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81484b2f2dcc44ce" /><Relationship Type="http://schemas.openxmlformats.org/officeDocument/2006/relationships/notesMaster" Target="/ppt/notesMasters/notesMaster1.xml" Id="R2dd22e2cc782474f"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aa4e97d23b484062" /><Relationship Type="http://schemas.openxmlformats.org/officeDocument/2006/relationships/notesMaster" Target="/ppt/notesMasters/notesMaster1.xml" Id="Rc55b671986bf4046"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250455e3dcb448bf" /><Relationship Type="http://schemas.openxmlformats.org/officeDocument/2006/relationships/notesMaster" Target="/ppt/notesMasters/notesMaster1.xml" Id="R7a5d6f6e02f84831"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3b2c92bcce7d45ce" /><Relationship Type="http://schemas.openxmlformats.org/officeDocument/2006/relationships/notesMaster" Target="/ppt/notesMasters/notesMaster1.xml" Id="R117309cdf28d4b97" /></Relationships>
</file>

<file path=ppt/notesSlides/_rels/notesSlide2.xml.rels>&#65279;<?xml version="1.0" encoding="utf-8"?><Relationships xmlns="http://schemas.openxmlformats.org/package/2006/relationships"><Relationship Type="http://schemas.openxmlformats.org/officeDocument/2006/relationships/slide" Target="/ppt/slides/slide2.xml" Id="R797748969baa4551" /><Relationship Type="http://schemas.openxmlformats.org/officeDocument/2006/relationships/notesMaster" Target="/ppt/notesMasters/notesMaster1.xml" Id="R330d3a5870ec48d3" /></Relationships>
</file>

<file path=ppt/notesSlides/_rels/notesSlide3.xml.rels>&#65279;<?xml version="1.0" encoding="utf-8"?><Relationships xmlns="http://schemas.openxmlformats.org/package/2006/relationships"><Relationship Type="http://schemas.openxmlformats.org/officeDocument/2006/relationships/slide" Target="/ppt/slides/slide3.xml" Id="Ref987cee5be14225" /><Relationship Type="http://schemas.openxmlformats.org/officeDocument/2006/relationships/notesMaster" Target="/ppt/notesMasters/notesMaster1.xml" Id="R8474346e3d3a4714" /></Relationships>
</file>

<file path=ppt/notesSlides/_rels/notesSlide4.xml.rels>&#65279;<?xml version="1.0" encoding="utf-8"?><Relationships xmlns="http://schemas.openxmlformats.org/package/2006/relationships"><Relationship Type="http://schemas.openxmlformats.org/officeDocument/2006/relationships/slide" Target="/ppt/slides/slide4.xml" Id="R345812d5c3354b66" /><Relationship Type="http://schemas.openxmlformats.org/officeDocument/2006/relationships/notesMaster" Target="/ppt/notesMasters/notesMaster1.xml" Id="R1dd7bafa87ce4601" /></Relationships>
</file>

<file path=ppt/notesSlides/_rels/notesSlide5.xml.rels>&#65279;<?xml version="1.0" encoding="utf-8"?><Relationships xmlns="http://schemas.openxmlformats.org/package/2006/relationships"><Relationship Type="http://schemas.openxmlformats.org/officeDocument/2006/relationships/slide" Target="/ppt/slides/slide5.xml" Id="R52fba9dbc28e409e" /><Relationship Type="http://schemas.openxmlformats.org/officeDocument/2006/relationships/notesMaster" Target="/ppt/notesMasters/notesMaster1.xml" Id="Ra6bdbb37262c4cb6" /></Relationships>
</file>

<file path=ppt/notesSlides/_rels/notesSlide6.xml.rels>&#65279;<?xml version="1.0" encoding="utf-8"?><Relationships xmlns="http://schemas.openxmlformats.org/package/2006/relationships"><Relationship Type="http://schemas.openxmlformats.org/officeDocument/2006/relationships/slide" Target="/ppt/slides/slide6.xml" Id="Rbe772143b4454ec6" /><Relationship Type="http://schemas.openxmlformats.org/officeDocument/2006/relationships/notesMaster" Target="/ppt/notesMasters/notesMaster1.xml" Id="Ra3b7a7bec211497c" /></Relationships>
</file>

<file path=ppt/notesSlides/_rels/notesSlide7.xml.rels>&#65279;<?xml version="1.0" encoding="utf-8"?><Relationships xmlns="http://schemas.openxmlformats.org/package/2006/relationships"><Relationship Type="http://schemas.openxmlformats.org/officeDocument/2006/relationships/slide" Target="/ppt/slides/slide7.xml" Id="R01178724a6b84707" /><Relationship Type="http://schemas.openxmlformats.org/officeDocument/2006/relationships/notesMaster" Target="/ppt/notesMasters/notesMaster1.xml" Id="R78a2b30bfe5c424f" /></Relationships>
</file>

<file path=ppt/notesSlides/_rels/notesSlide8.xml.rels>&#65279;<?xml version="1.0" encoding="utf-8"?><Relationships xmlns="http://schemas.openxmlformats.org/package/2006/relationships"><Relationship Type="http://schemas.openxmlformats.org/officeDocument/2006/relationships/slide" Target="/ppt/slides/slide8.xml" Id="R1714e49d6a384aa8" /><Relationship Type="http://schemas.openxmlformats.org/officeDocument/2006/relationships/notesMaster" Target="/ppt/notesMasters/notesMaster1.xml" Id="R7a0b565163284198" /></Relationships>
</file>

<file path=ppt/notesSlides/_rels/notesSlide9.xml.rels>&#65279;<?xml version="1.0" encoding="utf-8"?><Relationships xmlns="http://schemas.openxmlformats.org/package/2006/relationships"><Relationship Type="http://schemas.openxmlformats.org/officeDocument/2006/relationships/slide" Target="/ppt/slides/slide9.xml" Id="R120ec8e7465a4740" /><Relationship Type="http://schemas.openxmlformats.org/officeDocument/2006/relationships/notesMaster" Target="/ppt/notesMasters/notesMaster1.xml" Id="R49f62b84620445f1"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 with the proposition: this is a workforce initiative with a credible social purpose, built from first-hand experience.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Recommend a geographically focused pilot linked to genuine vacancies. Club relationships should be formalised only after roles, standards and candidate support are clear.</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programme must earn trust with candidates and operational teams. Governance should sit with HR/recruitment, operations, health and safety, social value and a named programme lead.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Close by asking for a design sprint, not a full national launch. The sprint should validate vacancies, costs, governance, club interest and the first cohort profile.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the central proof point. The proposal is designed by someone who has made the journey from elite sport to site leadership.</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scale figures establish the context; Athlete Pathways addresses a specific, relationship-led segment rather than claiming to solve the entire skills gap.</a:t>
            </a:r>
          </a:p>
          <a:p xmlns:a="http://schemas.openxmlformats.org/drawingml/2006/main">
            <a:r>
              <a:t/>
            </a:r>
          </a:p>
          <a:p xmlns:a="http://schemas.openxmlformats.org/drawingml/2006/main">
            <a:r>
              <a:t>[Sources]</a:t>
            </a:r>
          </a:p>
          <a:p xmlns:a="http://schemas.openxmlformats.org/drawingml/2006/main">
            <a:r>
              <a:t>- CITB Construction Workforce Outlook: https://www.citb.co.uk/cwo/index.html</a:t>
            </a:r>
          </a:p>
          <a:p xmlns:a="http://schemas.openxmlformats.org/drawingml/2006/main">
            <a:r>
              <a:t>- GOV.UK Industry Training Board reform consultation: https://www.gov.uk/government/consultations/industry-training-board-reform/industry-training-board-reform</a:t>
            </a:r>
          </a:p>
          <a:p xmlns:a="http://schemas.openxmlformats.org/drawingml/2006/main">
            <a:r>
              <a:t>- Global Rugby Players Foundation: https://www.rugbyplayersfoundation.com/</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that the programme controls quality at each stage. The rugby network creates access, while United Infrastructure provides real roles and operational credibility.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Position the platform against United Infrastructure's existing sectors and delivery model. Avoid presenting this as a separate charity disconnected from workforce needs.</a:t>
            </a:r>
          </a:p>
          <a:p xmlns:a="http://schemas.openxmlformats.org/drawingml/2006/main">
            <a:r>
              <a:t/>
            </a:r>
          </a:p>
          <a:p xmlns:a="http://schemas.openxmlformats.org/drawingml/2006/main">
            <a:r>
              <a:t>[Sources]</a:t>
            </a:r>
          </a:p>
          <a:p xmlns:a="http://schemas.openxmlformats.org/drawingml/2006/main">
            <a:r>
              <a:t>- United Infrastructure company website: https://unitedinfrastructure.com/</a:t>
            </a:r>
          </a:p>
          <a:p xmlns:a="http://schemas.openxmlformats.org/drawingml/2006/main">
            <a:r>
              <a:t>- United Infrastructure water and wastewater services: https://unitedinfrastructure.com/services/water-and-wastewater/</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pathway should not stereotype athletes into manual roles. Use assessment and aspiration to match candidates across operational, supervisory, technical and commercial routes.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Be precise: avoided recruitment cost is internal value, not revenue. Placement fees, sponsorship and training delivery can become revenue streams. Any public or levy funding requires eligibility checks and compliant delivery partners.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RFL support improves pilot economics and enables players to prepare while still competing. Confirm the current scheme rules, course eligibility and payment route before external circulation.</a:t>
            </a:r>
          </a:p>
          <a:p xmlns:a="http://schemas.openxmlformats.org/drawingml/2006/main">
            <a:r>
              <a:t/>
            </a:r>
          </a:p>
          <a:p xmlns:a="http://schemas.openxmlformats.org/drawingml/2006/main">
            <a:r>
              <a:t>[Sources]</a:t>
            </a:r>
          </a:p>
          <a:p xmlns:a="http://schemas.openxmlformats.org/drawingml/2006/main">
            <a:r>
              <a:t>- Programme founder information supplied 29 July 2026: RFL support available during a player's career and for two years after retirement; 30%–100% depending on income and eligibility.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These are deliberately transparent assumptions. Final costs depend on the chosen roles, training requirements, geography, pay model, RFL eligibility and delivery partners. The pilot should compare cost per sustained hire against existing channels.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758eec51816c49b8"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c86cb5372aa14ca3" /><Relationship Type="http://schemas.openxmlformats.org/officeDocument/2006/relationships/slideLayout" Target="/ppt/slideLayouts/slideLayout1.xml" Id="R6db232142afb4f41"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6db232142afb4f41"/>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a0841e5568e64ea0" /><Relationship Type="http://schemas.openxmlformats.org/officeDocument/2006/relationships/image" Target="/ppt/media/image.jpeg" Id="R404a23156f1d4608" /><Relationship Type="http://schemas.openxmlformats.org/officeDocument/2006/relationships/notesSlide" Target="/ppt/notesSlides/notesSlide1.xml" Id="R071ac84b6f714f11"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ac6e7adf66e74acc" /><Relationship Type="http://schemas.openxmlformats.org/officeDocument/2006/relationships/notesSlide" Target="/ppt/notesSlides/notesSlide10.xml" Id="R15ff7e81a67b4947"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ddedf6befd0f4555" /><Relationship Type="http://schemas.openxmlformats.org/officeDocument/2006/relationships/notesSlide" Target="/ppt/notesSlides/notesSlide11.xml" Id="Rb156e4639dc64d17"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c0d21e2e01c642a2" /><Relationship Type="http://schemas.openxmlformats.org/officeDocument/2006/relationships/notesSlide" Target="/ppt/notesSlides/notesSlide12.xml" Id="R5139967463cf4988"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036ff8b9293848c6" /><Relationship Type="http://schemas.openxmlformats.org/officeDocument/2006/relationships/notesSlide" Target="/ppt/notesSlides/notesSlide2.xml" Id="R1c83e241c9314ae7"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2a1dd0666dba4a8f" /><Relationship Type="http://schemas.openxmlformats.org/officeDocument/2006/relationships/notesSlide" Target="/ppt/notesSlides/notesSlide3.xml" Id="R99664520a6d84498"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ac83aa5180994ec8" /><Relationship Type="http://schemas.openxmlformats.org/officeDocument/2006/relationships/notesSlide" Target="/ppt/notesSlides/notesSlide4.xml" Id="Rb0337c9f91bd47ba"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e7bdba1d79f346fe" /><Relationship Type="http://schemas.openxmlformats.org/officeDocument/2006/relationships/notesSlide" Target="/ppt/notesSlides/notesSlide5.xml" Id="Rcb068a23a7794c78"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19b31d0ac5b5401d" /><Relationship Type="http://schemas.openxmlformats.org/officeDocument/2006/relationships/notesSlide" Target="/ppt/notesSlides/notesSlide6.xml" Id="R755e54d3924145a5"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2461b0b6e55f4bfa" /><Relationship Type="http://schemas.openxmlformats.org/officeDocument/2006/relationships/notesSlide" Target="/ppt/notesSlides/notesSlide7.xml" Id="Rea9a9bf37a9e4a71"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2bb388bc8ff04e34" /><Relationship Type="http://schemas.openxmlformats.org/officeDocument/2006/relationships/notesSlide" Target="/ppt/notesSlides/notesSlide8.xml" Id="R59244bf75221497a"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cc920aa8e9ac42ed" /><Relationship Type="http://schemas.openxmlformats.org/officeDocument/2006/relationships/notesSlide" Target="/ppt/notesSlides/notesSlide9.xml" Id="R3d3aebd63fab4b90" /></Relationships>
</file>

<file path=ppt/slides/slide1.xml><?xml version="1.0" encoding="utf-8"?>
<p:sld xmlns:p="http://schemas.openxmlformats.org/presentationml/2006/main">
  <p:cSld>
    <p:bg>
      <p:bgPr>
        <a:solidFill xmlns:a="http://schemas.openxmlformats.org/drawingml/2006/main">
          <a:srgbClr val="06070A"/>
        </a:solidFill>
      </p:bgPr>
    </p:bg>
    <p:spTree>
      <p:nvGrpSpPr>
        <p:cNvPr id="1" name=""/>
        <p:cNvGrpSpPr/>
        <p:nvPr/>
      </p:nvGrpSpPr>
      <p:grpSpPr>
        <a:xfrm xmlns:a="http://schemas.openxmlformats.org/drawingml/2006/main"/>
      </p:grpSpPr>
      <p:sp>
        <p:nvSpPr>
          <p:cNvPr id="10" name="">
            <a:extLst xmlns:a="http://schemas.openxmlformats.org/drawingml/2006/main">
              <a:ext uri="{FF2B5EF4-FFF2-40B4-BE49-F238E27FC236}">
                <a16:creationId xmlns:a16="http://schemas.microsoft.com/office/drawing/2014/main" id="{461D45E9-AC36-4329-97AF-A31252C89785}"/>
              </a:ext>
            </a:extLst>
          </p:cNvPr>
          <p:cNvSpPr>
            <a:spLocks xmlns:a="http://schemas.openxmlformats.org/drawingml/2006/main" noGrp="1"/>
          </p:cNvSpPr>
          <p:nvPr/>
        </p:nvSpPr>
        <p:spPr>
          <a:xfrm xmlns:a="http://schemas.openxmlformats.org/drawingml/2006/main">
            <a:off x="0" y="0"/>
            <a:ext cx="171450" cy="6858000"/>
          </a:xfrm>
          <a:prstGeom xmlns:a="http://schemas.openxmlformats.org/drawingml/2006/main" prst="rect">
            <a:avLst/>
          </a:prstGeom>
          <a:solidFill xmlns:a="http://schemas.openxmlformats.org/drawingml/2006/main">
            <a:srgbClr val="E9A51F"/>
          </a:solidFill>
          <a:ln xmlns:a="http://schemas.openxmlformats.org/drawingml/2006/main" w="0">
            <a:noFill/>
            <a:prstDash val="solid"/>
          </a:ln>
        </p:spPr>
      </p:sp>
      <p:pic>
        <p:nvPicPr>
          <p:cNvPr id="11" name=""/>
          <p:cNvPicPr>
            <a:picLocks xmlns:a="http://schemas.openxmlformats.org/drawingml/2006/main" noChangeAspect="1"/>
          </p:cNvPicPr>
          <p:nvPr/>
        </p:nvPicPr>
        <p:blipFill>
          <a:blip xmlns:r="http://schemas.openxmlformats.org/officeDocument/2006/relationships" xmlns:a="http://schemas.openxmlformats.org/drawingml/2006/main" r:embed="R404a23156f1d4608"/>
          <a:stretch xmlns:a="http://schemas.openxmlformats.org/drawingml/2006/main"/>
        </p:blipFill>
        <p:spPr>
          <a:xfrm xmlns:a="http://schemas.openxmlformats.org/drawingml/2006/main">
            <a:off x="6705600" y="838200"/>
            <a:ext cx="4095750" cy="4095750"/>
          </a:xfrm>
          <a:prstGeom xmlns:a="http://schemas.openxmlformats.org/drawingml/2006/main" prst="rect">
            <a:avLst/>
          </a:prstGeom>
        </p:spPr>
      </p:pic>
      <p:sp>
        <p:nvSpPr>
          <p:cNvPr id="3" name="">
            <a:extLst xmlns:a="http://schemas.openxmlformats.org/drawingml/2006/main">
              <a:ext uri="{FF2B5EF4-FFF2-40B4-BE49-F238E27FC236}">
                <a16:creationId xmlns:a16="http://schemas.microsoft.com/office/drawing/2014/main" id="{25D01D75-F7D0-4399-BCBF-A386E1966919}"/>
              </a:ext>
            </a:extLst>
          </p:cNvPr>
          <p:cNvSpPr>
            <a:spLocks xmlns:a="http://schemas.openxmlformats.org/drawingml/2006/main" noGrp="1"/>
          </p:cNvSpPr>
          <p:nvPr/>
        </p:nvSpPr>
        <p:spPr>
          <a:xfrm xmlns:a="http://schemas.openxmlformats.org/drawingml/2006/main">
            <a:off x="7086600" y="4057650"/>
            <a:ext cx="3429000" cy="285750"/>
          </a:xfrm>
          <a:prstGeom xmlns:a="http://schemas.openxmlformats.org/drawingml/2006/main" prst="rect">
            <a:avLst/>
          </a:prstGeom>
          <a:solidFill xmlns:a="http://schemas.openxmlformats.org/drawingml/2006/main">
            <a:srgbClr val="06070A"/>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771708CF-31AD-4003-A639-926D5A36725C}"/>
              </a:ext>
            </a:extLst>
          </p:cNvPr>
          <p:cNvSpPr>
            <a:spLocks xmlns:a="http://schemas.openxmlformats.org/drawingml/2006/main" noGrp="1"/>
          </p:cNvSpPr>
          <p:nvPr/>
        </p:nvSpPr>
        <p:spPr>
          <a:xfrm xmlns:a="http://schemas.openxmlformats.org/drawingml/2006/main">
            <a:off x="7086600" y="4057650"/>
            <a:ext cx="342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825" b="0">
                <a:solidFill>
                  <a:srgbClr val="F7F8FA"/>
                </a:solidFill>
              </a:defRPr>
            </a:pPr>
            <a:r>
              <a:rPr sz="825" b="0">
                <a:solidFill>
                  <a:srgbClr val="F7F8FA"/>
                </a:solidFill>
              </a:rPr>
              <a:t>CAREERS IN CONSTRUCTION &amp; INFRASTRUCTURE</a:t>
            </a:r>
          </a:p>
        </p:txBody>
      </p:sp>
      <p:sp>
        <p:nvSpPr>
          <p:cNvPr id="5" name="">
            <a:extLst xmlns:a="http://schemas.openxmlformats.org/drawingml/2006/main">
              <a:ext uri="{FF2B5EF4-FFF2-40B4-BE49-F238E27FC236}">
                <a16:creationId xmlns:a16="http://schemas.microsoft.com/office/drawing/2014/main" id="{293299A7-D389-4F81-A2E6-B6D83B852FA3}"/>
              </a:ext>
            </a:extLst>
          </p:cNvPr>
          <p:cNvSpPr>
            <a:spLocks xmlns:a="http://schemas.openxmlformats.org/drawingml/2006/main" noGrp="1"/>
          </p:cNvSpPr>
          <p:nvPr/>
        </p:nvSpPr>
        <p:spPr>
          <a:xfrm xmlns:a="http://schemas.openxmlformats.org/drawingml/2006/main">
            <a:off x="685800" y="742950"/>
            <a:ext cx="52387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1">
                <a:solidFill>
                  <a:srgbClr val="E9A51F"/>
                </a:solidFill>
              </a:defRPr>
            </a:pPr>
            <a:r>
              <a:rPr sz="1275" b="1">
                <a:solidFill>
                  <a:srgbClr val="E9A51F"/>
                </a:solidFill>
              </a:rPr>
              <a:t>ATHLETE PATHWAYS</a:t>
            </a:r>
          </a:p>
        </p:txBody>
      </p:sp>
      <p:sp>
        <p:nvSpPr>
          <p:cNvPr id="6" name="">
            <a:extLst xmlns:a="http://schemas.openxmlformats.org/drawingml/2006/main">
              <a:ext uri="{FF2B5EF4-FFF2-40B4-BE49-F238E27FC236}">
                <a16:creationId xmlns:a16="http://schemas.microsoft.com/office/drawing/2014/main" id="{78EB1DCC-FD7A-47D0-9BF6-BF3EE4F4F64D}"/>
              </a:ext>
            </a:extLst>
          </p:cNvPr>
          <p:cNvSpPr>
            <a:spLocks xmlns:a="http://schemas.openxmlformats.org/drawingml/2006/main" noGrp="1"/>
          </p:cNvSpPr>
          <p:nvPr/>
        </p:nvSpPr>
        <p:spPr>
          <a:xfrm xmlns:a="http://schemas.openxmlformats.org/drawingml/2006/main">
            <a:off x="685800" y="1466850"/>
            <a:ext cx="5524500" cy="1619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4050" b="1">
                <a:solidFill>
                  <a:srgbClr val="F7F8FA"/>
                </a:solidFill>
              </a:defRPr>
            </a:pPr>
            <a:r>
              <a:rPr sz="4050" b="1">
                <a:solidFill>
                  <a:srgbClr val="F7F8FA"/>
                </a:solidFill>
              </a:rPr>
              <a:t>A new talent pipeline</a:t>
            </a:r>
          </a:p>
          <a:p xmlns:a="http://schemas.openxmlformats.org/drawingml/2006/main">
            <a:pPr algn="l">
              <a:defRPr sz="4050" b="1">
                <a:solidFill>
                  <a:srgbClr val="F7F8FA"/>
                </a:solidFill>
              </a:defRPr>
            </a:pPr>
            <a:r>
              <a:rPr sz="4050" b="1">
                <a:solidFill>
                  <a:srgbClr val="F7F8FA"/>
                </a:solidFill>
              </a:rPr>
              <a:t>for infrastructure</a:t>
            </a:r>
          </a:p>
        </p:txBody>
      </p:sp>
      <p:sp>
        <p:nvSpPr>
          <p:cNvPr id="7" name="">
            <a:extLst xmlns:a="http://schemas.openxmlformats.org/drawingml/2006/main">
              <a:ext uri="{FF2B5EF4-FFF2-40B4-BE49-F238E27FC236}">
                <a16:creationId xmlns:a16="http://schemas.microsoft.com/office/drawing/2014/main" id="{A4403438-2D5F-4882-B46F-CEA17075DB5F}"/>
              </a:ext>
            </a:extLst>
          </p:cNvPr>
          <p:cNvSpPr>
            <a:spLocks xmlns:a="http://schemas.openxmlformats.org/drawingml/2006/main" noGrp="1"/>
          </p:cNvSpPr>
          <p:nvPr/>
        </p:nvSpPr>
        <p:spPr>
          <a:xfrm xmlns:a="http://schemas.openxmlformats.org/drawingml/2006/main">
            <a:off x="685800" y="3333750"/>
            <a:ext cx="5381625"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0">
                <a:solidFill>
                  <a:srgbClr val="B8BEC8"/>
                </a:solidFill>
              </a:defRPr>
            </a:pPr>
            <a:r>
              <a:rPr sz="1800" b="0">
                <a:solidFill>
                  <a:srgbClr val="B8BEC8"/>
                </a:solidFill>
              </a:rPr>
              <a:t>A proposal for United Infrastructure to turn athlete transition into recruitment advantage, social value and a scalable commercial platform.</a:t>
            </a:r>
          </a:p>
        </p:txBody>
      </p:sp>
      <p:sp>
        <p:nvSpPr>
          <p:cNvPr id="8" name="">
            <a:extLst xmlns:a="http://schemas.openxmlformats.org/drawingml/2006/main">
              <a:ext uri="{FF2B5EF4-FFF2-40B4-BE49-F238E27FC236}">
                <a16:creationId xmlns:a16="http://schemas.microsoft.com/office/drawing/2014/main" id="{9635DF7E-8BBD-4A1C-88DF-189DD7603CFD}"/>
              </a:ext>
            </a:extLst>
          </p:cNvPr>
          <p:cNvSpPr>
            <a:spLocks xmlns:a="http://schemas.openxmlformats.org/drawingml/2006/main" noGrp="1"/>
          </p:cNvSpPr>
          <p:nvPr/>
        </p:nvSpPr>
        <p:spPr>
          <a:xfrm xmlns:a="http://schemas.openxmlformats.org/drawingml/2006/main">
            <a:off x="685800" y="5048250"/>
            <a:ext cx="5048250" cy="19050"/>
          </a:xfrm>
          <a:prstGeom xmlns:a="http://schemas.openxmlformats.org/drawingml/2006/main" prst="rect">
            <a:avLst/>
          </a:prstGeom>
          <a:solidFill xmlns:a="http://schemas.openxmlformats.org/drawingml/2006/main">
            <a:srgbClr val="6F7783"/>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831DEF5A-2DA9-4CC9-B951-BDACDD0250EB}"/>
              </a:ext>
            </a:extLst>
          </p:cNvPr>
          <p:cNvSpPr>
            <a:spLocks xmlns:a="http://schemas.openxmlformats.org/drawingml/2006/main" noGrp="1"/>
          </p:cNvSpPr>
          <p:nvPr/>
        </p:nvSpPr>
        <p:spPr>
          <a:xfrm xmlns:a="http://schemas.openxmlformats.org/drawingml/2006/main">
            <a:off x="685800" y="5276850"/>
            <a:ext cx="4953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1">
                <a:solidFill>
                  <a:srgbClr val="F7F8FA"/>
                </a:solidFill>
              </a:defRPr>
            </a:pPr>
            <a:r>
              <a:rPr sz="1125" b="1">
                <a:solidFill>
                  <a:srgbClr val="F7F8FA"/>
                </a:solidFill>
              </a:rPr>
              <a:t>FOUNDING PROPOSAL  |  JULY 2026</a:t>
            </a:r>
          </a:p>
        </p:txBody>
      </p:sp>
    </p:spTree>
    <p:extLst>
      <p:ext uri="{BB962C8B-B14F-4D97-AF65-F5344CB8AC3E}">
        <p14:creationId xmlns:p14="http://schemas.microsoft.com/office/powerpoint/2010/main" val="960911911"/>
      </p:ext>
    </p:extLst>
  </p:cSld>
</p:sld>
</file>

<file path=ppt/slides/slide10.xml><?xml version="1.0" encoding="utf-8"?>
<p:sld xmlns:p="http://schemas.openxmlformats.org/presentationml/2006/main">
  <p:cSld>
    <p:bg>
      <p:bgPr>
        <a:solidFill xmlns:a="http://schemas.openxmlformats.org/drawingml/2006/main">
          <a:srgbClr val="06070A"/>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9E72C58A-F1DD-49DA-9C9D-79413DEC98AB}"/>
              </a:ext>
            </a:extLst>
          </p:cNvPr>
          <p:cNvSpPr>
            <a:spLocks xmlns:a="http://schemas.openxmlformats.org/drawingml/2006/main" noGrp="1"/>
          </p:cNvSpPr>
          <p:nvPr/>
        </p:nvSpPr>
        <p:spPr>
          <a:xfrm xmlns:a="http://schemas.openxmlformats.org/drawingml/2006/main">
            <a:off x="685800" y="381000"/>
            <a:ext cx="4762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1">
                <a:solidFill>
                  <a:srgbClr val="E9A51F"/>
                </a:solidFill>
              </a:defRPr>
            </a:pPr>
            <a:r>
              <a:rPr sz="1125" b="1">
                <a:solidFill>
                  <a:srgbClr val="E9A51F"/>
                </a:solidFill>
              </a:rPr>
              <a:t>90-DAY MOBILISATION</a:t>
            </a:r>
          </a:p>
        </p:txBody>
      </p:sp>
      <p:sp>
        <p:nvSpPr>
          <p:cNvPr id="2" name="">
            <a:extLst xmlns:a="http://schemas.openxmlformats.org/drawingml/2006/main">
              <a:ext uri="{FF2B5EF4-FFF2-40B4-BE49-F238E27FC236}">
                <a16:creationId xmlns:a16="http://schemas.microsoft.com/office/drawing/2014/main" id="{181B9250-D3F0-4DD5-9AEB-64DB75BE08CF}"/>
              </a:ext>
            </a:extLst>
          </p:cNvPr>
          <p:cNvSpPr>
            <a:spLocks xmlns:a="http://schemas.openxmlformats.org/drawingml/2006/main" noGrp="1"/>
          </p:cNvSpPr>
          <p:nvPr/>
        </p:nvSpPr>
        <p:spPr>
          <a:xfrm xmlns:a="http://schemas.openxmlformats.org/drawingml/2006/main">
            <a:off x="685800" y="666750"/>
            <a:ext cx="108204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F7F8FA"/>
                </a:solidFill>
              </a:defRPr>
            </a:pPr>
            <a:r>
              <a:rPr sz="2850" b="1">
                <a:solidFill>
                  <a:srgbClr val="F7F8FA"/>
                </a:solidFill>
              </a:rPr>
              <a:t>Launch locally, prove outcomes, then expand</a:t>
            </a:r>
          </a:p>
        </p:txBody>
      </p:sp>
      <p:sp>
        <p:nvSpPr>
          <p:cNvPr id="3" name="">
            <a:extLst xmlns:a="http://schemas.openxmlformats.org/drawingml/2006/main">
              <a:ext uri="{FF2B5EF4-FFF2-40B4-BE49-F238E27FC236}">
                <a16:creationId xmlns:a16="http://schemas.microsoft.com/office/drawing/2014/main" id="{C04F8B4C-A44E-4B98-870A-2087D3A96F9A}"/>
              </a:ext>
            </a:extLst>
          </p:cNvPr>
          <p:cNvSpPr>
            <a:spLocks xmlns:a="http://schemas.openxmlformats.org/drawingml/2006/main" noGrp="1"/>
          </p:cNvSpPr>
          <p:nvPr/>
        </p:nvSpPr>
        <p:spPr>
          <a:xfrm xmlns:a="http://schemas.openxmlformats.org/drawingml/2006/main">
            <a:off x="685800" y="1409700"/>
            <a:ext cx="857250" cy="38100"/>
          </a:xfrm>
          <a:prstGeom xmlns:a="http://schemas.openxmlformats.org/drawingml/2006/main" prst="rect">
            <a:avLst/>
          </a:prstGeom>
          <a:solidFill xmlns:a="http://schemas.openxmlformats.org/drawingml/2006/main">
            <a:srgbClr val="E9A51F"/>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703673C9-FF59-475C-85D9-16C1C465FAEB}"/>
              </a:ext>
            </a:extLst>
          </p:cNvPr>
          <p:cNvSpPr>
            <a:spLocks xmlns:a="http://schemas.openxmlformats.org/drawingml/2006/main" noGrp="1"/>
          </p:cNvSpPr>
          <p:nvPr/>
        </p:nvSpPr>
        <p:spPr>
          <a:xfrm xmlns:a="http://schemas.openxmlformats.org/drawingml/2006/main">
            <a:off x="685800" y="1905000"/>
            <a:ext cx="2362200" cy="3524250"/>
          </a:xfrm>
          <a:prstGeom xmlns:a="http://schemas.openxmlformats.org/drawingml/2006/main" prst="roundRect">
            <a:avLst>
              <a:gd name="adj" fmla="val 6452"/>
            </a:avLst>
          </a:prstGeom>
          <a:solidFill xmlns:a="http://schemas.openxmlformats.org/drawingml/2006/main">
            <a:srgbClr val="E9A51F"/>
          </a:solidFill>
          <a:ln xmlns:a="http://schemas.openxmlformats.org/drawingml/2006/main" w="9525">
            <a:solidFill>
              <a:srgbClr val="E9A51F"/>
            </a:solidFill>
            <a:prstDash val="solid"/>
          </a:ln>
        </p:spPr>
      </p:sp>
      <p:sp>
        <p:nvSpPr>
          <p:cNvPr id="5" name="">
            <a:extLst xmlns:a="http://schemas.openxmlformats.org/drawingml/2006/main">
              <a:ext uri="{FF2B5EF4-FFF2-40B4-BE49-F238E27FC236}">
                <a16:creationId xmlns:a16="http://schemas.microsoft.com/office/drawing/2014/main" id="{D8385768-1F7E-45F2-A26A-6B5FAE273399}"/>
              </a:ext>
            </a:extLst>
          </p:cNvPr>
          <p:cNvSpPr>
            <a:spLocks xmlns:a="http://schemas.openxmlformats.org/drawingml/2006/main" noGrp="1"/>
          </p:cNvSpPr>
          <p:nvPr/>
        </p:nvSpPr>
        <p:spPr>
          <a:xfrm xmlns:a="http://schemas.openxmlformats.org/drawingml/2006/main">
            <a:off x="895350" y="2152650"/>
            <a:ext cx="1943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1">
                <a:solidFill>
                  <a:srgbClr val="06070A"/>
                </a:solidFill>
              </a:defRPr>
            </a:pPr>
            <a:r>
              <a:rPr sz="1125" b="1">
                <a:solidFill>
                  <a:srgbClr val="06070A"/>
                </a:solidFill>
              </a:rPr>
              <a:t>0–30 DAYS</a:t>
            </a:r>
          </a:p>
        </p:txBody>
      </p:sp>
      <p:sp>
        <p:nvSpPr>
          <p:cNvPr id="6" name="">
            <a:extLst xmlns:a="http://schemas.openxmlformats.org/drawingml/2006/main">
              <a:ext uri="{FF2B5EF4-FFF2-40B4-BE49-F238E27FC236}">
                <a16:creationId xmlns:a16="http://schemas.microsoft.com/office/drawing/2014/main" id="{91782809-7BDD-4C07-B180-9C787E5AB1CE}"/>
              </a:ext>
            </a:extLst>
          </p:cNvPr>
          <p:cNvSpPr>
            <a:spLocks xmlns:a="http://schemas.openxmlformats.org/drawingml/2006/main" noGrp="1"/>
          </p:cNvSpPr>
          <p:nvPr/>
        </p:nvSpPr>
        <p:spPr>
          <a:xfrm xmlns:a="http://schemas.openxmlformats.org/drawingml/2006/main">
            <a:off x="895350" y="2571750"/>
            <a:ext cx="19431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025" b="1">
                <a:solidFill>
                  <a:srgbClr val="06070A"/>
                </a:solidFill>
              </a:defRPr>
            </a:pPr>
            <a:r>
              <a:rPr sz="2025" b="1">
                <a:solidFill>
                  <a:srgbClr val="06070A"/>
                </a:solidFill>
              </a:rPr>
              <a:t>Design</a:t>
            </a:r>
          </a:p>
        </p:txBody>
      </p:sp>
      <p:sp>
        <p:nvSpPr>
          <p:cNvPr id="7" name="">
            <a:extLst xmlns:a="http://schemas.openxmlformats.org/drawingml/2006/main">
              <a:ext uri="{FF2B5EF4-FFF2-40B4-BE49-F238E27FC236}">
                <a16:creationId xmlns:a16="http://schemas.microsoft.com/office/drawing/2014/main" id="{9F60E77D-0D90-4B05-9E66-49792215F000}"/>
              </a:ext>
            </a:extLst>
          </p:cNvPr>
          <p:cNvSpPr>
            <a:spLocks xmlns:a="http://schemas.openxmlformats.org/drawingml/2006/main" noGrp="1"/>
          </p:cNvSpPr>
          <p:nvPr/>
        </p:nvSpPr>
        <p:spPr>
          <a:xfrm xmlns:a="http://schemas.openxmlformats.org/drawingml/2006/main">
            <a:off x="895350" y="3181350"/>
            <a:ext cx="1943100" cy="1695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06070A"/>
                </a:solidFill>
              </a:defRPr>
            </a:pPr>
            <a:r>
              <a:rPr sz="1350" b="0">
                <a:solidFill>
                  <a:srgbClr val="06070A"/>
                </a:solidFill>
              </a:rPr>
              <a:t>Name executive sponsor</a:t>
            </a:r>
          </a:p>
          <a:p xmlns:a="http://schemas.openxmlformats.org/drawingml/2006/main">
            <a:pPr algn="l">
              <a:defRPr sz="1350" b="0">
                <a:solidFill>
                  <a:srgbClr val="06070A"/>
                </a:solidFill>
              </a:defRPr>
            </a:pPr>
            <a:r>
              <a:rPr sz="1350" b="0">
                <a:solidFill>
                  <a:srgbClr val="06070A"/>
                </a:solidFill>
              </a:rPr>
              <a:t>Select framework and roles</a:t>
            </a:r>
          </a:p>
          <a:p xmlns:a="http://schemas.openxmlformats.org/drawingml/2006/main">
            <a:pPr algn="l">
              <a:defRPr sz="1350" b="0">
                <a:solidFill>
                  <a:srgbClr val="06070A"/>
                </a:solidFill>
              </a:defRPr>
            </a:pPr>
            <a:r>
              <a:rPr sz="1350" b="0">
                <a:solidFill>
                  <a:srgbClr val="06070A"/>
                </a:solidFill>
              </a:rPr>
              <a:t>Agree candidate criteria</a:t>
            </a:r>
          </a:p>
          <a:p xmlns:a="http://schemas.openxmlformats.org/drawingml/2006/main">
            <a:pPr algn="l">
              <a:defRPr sz="1350" b="0">
                <a:solidFill>
                  <a:srgbClr val="06070A"/>
                </a:solidFill>
              </a:defRPr>
            </a:pPr>
            <a:r>
              <a:rPr sz="1350" b="0">
                <a:solidFill>
                  <a:srgbClr val="06070A"/>
                </a:solidFill>
              </a:rPr>
              <a:t>Map 3–5 club partners</a:t>
            </a:r>
          </a:p>
        </p:txBody>
      </p:sp>
      <p:sp>
        <p:nvSpPr>
          <p:cNvPr id="8" name="">
            <a:extLst xmlns:a="http://schemas.openxmlformats.org/drawingml/2006/main">
              <a:ext uri="{FF2B5EF4-FFF2-40B4-BE49-F238E27FC236}">
                <a16:creationId xmlns:a16="http://schemas.microsoft.com/office/drawing/2014/main" id="{79AF22C0-6F7E-49EA-9E29-ECFCDDC5A23A}"/>
              </a:ext>
            </a:extLst>
          </p:cNvPr>
          <p:cNvSpPr>
            <a:spLocks xmlns:a="http://schemas.openxmlformats.org/drawingml/2006/main" noGrp="1"/>
          </p:cNvSpPr>
          <p:nvPr/>
        </p:nvSpPr>
        <p:spPr>
          <a:xfrm xmlns:a="http://schemas.openxmlformats.org/drawingml/2006/main">
            <a:off x="3390900" y="1905000"/>
            <a:ext cx="2362200" cy="3524250"/>
          </a:xfrm>
          <a:prstGeom xmlns:a="http://schemas.openxmlformats.org/drawingml/2006/main" prst="roundRect">
            <a:avLst>
              <a:gd name="adj" fmla="val 6452"/>
            </a:avLst>
          </a:prstGeom>
          <a:solidFill xmlns:a="http://schemas.openxmlformats.org/drawingml/2006/main">
            <a:srgbClr val="12151A"/>
          </a:solidFill>
          <a:ln xmlns:a="http://schemas.openxmlformats.org/drawingml/2006/main" w="9525">
            <a:solidFill>
              <a:srgbClr val="6F7783"/>
            </a:solidFill>
            <a:prstDash val="solid"/>
          </a:ln>
        </p:spPr>
      </p:sp>
      <p:sp>
        <p:nvSpPr>
          <p:cNvPr id="9" name="">
            <a:extLst xmlns:a="http://schemas.openxmlformats.org/drawingml/2006/main">
              <a:ext uri="{FF2B5EF4-FFF2-40B4-BE49-F238E27FC236}">
                <a16:creationId xmlns:a16="http://schemas.microsoft.com/office/drawing/2014/main" id="{347BBA03-BEF7-4E63-8198-7FA0ABF70D2A}"/>
              </a:ext>
            </a:extLst>
          </p:cNvPr>
          <p:cNvSpPr>
            <a:spLocks xmlns:a="http://schemas.openxmlformats.org/drawingml/2006/main" noGrp="1"/>
          </p:cNvSpPr>
          <p:nvPr/>
        </p:nvSpPr>
        <p:spPr>
          <a:xfrm xmlns:a="http://schemas.openxmlformats.org/drawingml/2006/main">
            <a:off x="3600450" y="2152650"/>
            <a:ext cx="1943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1">
                <a:solidFill>
                  <a:srgbClr val="E9A51F"/>
                </a:solidFill>
              </a:defRPr>
            </a:pPr>
            <a:r>
              <a:rPr sz="1125" b="1">
                <a:solidFill>
                  <a:srgbClr val="E9A51F"/>
                </a:solidFill>
              </a:rPr>
              <a:t>31–60 DAYS</a:t>
            </a:r>
          </a:p>
        </p:txBody>
      </p:sp>
      <p:sp>
        <p:nvSpPr>
          <p:cNvPr id="10" name="">
            <a:extLst xmlns:a="http://schemas.openxmlformats.org/drawingml/2006/main">
              <a:ext uri="{FF2B5EF4-FFF2-40B4-BE49-F238E27FC236}">
                <a16:creationId xmlns:a16="http://schemas.microsoft.com/office/drawing/2014/main" id="{A6F3A749-CE9A-48D0-8681-945D687BA13D}"/>
              </a:ext>
            </a:extLst>
          </p:cNvPr>
          <p:cNvSpPr>
            <a:spLocks xmlns:a="http://schemas.openxmlformats.org/drawingml/2006/main" noGrp="1"/>
          </p:cNvSpPr>
          <p:nvPr/>
        </p:nvSpPr>
        <p:spPr>
          <a:xfrm xmlns:a="http://schemas.openxmlformats.org/drawingml/2006/main">
            <a:off x="3600450" y="2571750"/>
            <a:ext cx="19431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025" b="1">
                <a:solidFill>
                  <a:srgbClr val="F7F8FA"/>
                </a:solidFill>
              </a:defRPr>
            </a:pPr>
            <a:r>
              <a:rPr sz="2025" b="1">
                <a:solidFill>
                  <a:srgbClr val="F7F8FA"/>
                </a:solidFill>
              </a:rPr>
              <a:t>Build</a:t>
            </a:r>
          </a:p>
        </p:txBody>
      </p:sp>
      <p:sp>
        <p:nvSpPr>
          <p:cNvPr id="11" name="">
            <a:extLst xmlns:a="http://schemas.openxmlformats.org/drawingml/2006/main">
              <a:ext uri="{FF2B5EF4-FFF2-40B4-BE49-F238E27FC236}">
                <a16:creationId xmlns:a16="http://schemas.microsoft.com/office/drawing/2014/main" id="{C85BBCD4-3710-4936-8608-DCD8A90E78C6}"/>
              </a:ext>
            </a:extLst>
          </p:cNvPr>
          <p:cNvSpPr>
            <a:spLocks xmlns:a="http://schemas.openxmlformats.org/drawingml/2006/main" noGrp="1"/>
          </p:cNvSpPr>
          <p:nvPr/>
        </p:nvSpPr>
        <p:spPr>
          <a:xfrm xmlns:a="http://schemas.openxmlformats.org/drawingml/2006/main">
            <a:off x="3600450" y="3181350"/>
            <a:ext cx="1943100" cy="1695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B8BEC8"/>
                </a:solidFill>
              </a:defRPr>
            </a:pPr>
            <a:r>
              <a:rPr sz="1350" b="0">
                <a:solidFill>
                  <a:srgbClr val="B8BEC8"/>
                </a:solidFill>
              </a:rPr>
              <a:t>Confirm training partner</a:t>
            </a:r>
          </a:p>
          <a:p xmlns:a="http://schemas.openxmlformats.org/drawingml/2006/main">
            <a:pPr algn="l">
              <a:defRPr sz="1350" b="0">
                <a:solidFill>
                  <a:srgbClr val="B8BEC8"/>
                </a:solidFill>
              </a:defRPr>
            </a:pPr>
            <a:r>
              <a:rPr sz="1350" b="0">
                <a:solidFill>
                  <a:srgbClr val="B8BEC8"/>
                </a:solidFill>
              </a:rPr>
              <a:t>Create referral process</a:t>
            </a:r>
          </a:p>
          <a:p xmlns:a="http://schemas.openxmlformats.org/drawingml/2006/main">
            <a:pPr algn="l">
              <a:defRPr sz="1350" b="0">
                <a:solidFill>
                  <a:srgbClr val="B8BEC8"/>
                </a:solidFill>
              </a:defRPr>
            </a:pPr>
            <a:r>
              <a:rPr sz="1350" b="0">
                <a:solidFill>
                  <a:srgbClr val="B8BEC8"/>
                </a:solidFill>
              </a:rPr>
              <a:t>Brief hiring managers</a:t>
            </a:r>
          </a:p>
          <a:p xmlns:a="http://schemas.openxmlformats.org/drawingml/2006/main">
            <a:pPr algn="l">
              <a:defRPr sz="1350" b="0">
                <a:solidFill>
                  <a:srgbClr val="B8BEC8"/>
                </a:solidFill>
              </a:defRPr>
            </a:pPr>
            <a:r>
              <a:rPr sz="1350" b="0">
                <a:solidFill>
                  <a:srgbClr val="B8BEC8"/>
                </a:solidFill>
              </a:rPr>
              <a:t>Recruit first cohort</a:t>
            </a:r>
          </a:p>
        </p:txBody>
      </p:sp>
      <p:sp>
        <p:nvSpPr>
          <p:cNvPr id="12" name="">
            <a:extLst xmlns:a="http://schemas.openxmlformats.org/drawingml/2006/main">
              <a:ext uri="{FF2B5EF4-FFF2-40B4-BE49-F238E27FC236}">
                <a16:creationId xmlns:a16="http://schemas.microsoft.com/office/drawing/2014/main" id="{94AFDD4F-EAC7-4984-9C79-56EB20E29DD8}"/>
              </a:ext>
            </a:extLst>
          </p:cNvPr>
          <p:cNvSpPr>
            <a:spLocks xmlns:a="http://schemas.openxmlformats.org/drawingml/2006/main" noGrp="1"/>
          </p:cNvSpPr>
          <p:nvPr/>
        </p:nvSpPr>
        <p:spPr>
          <a:xfrm xmlns:a="http://schemas.openxmlformats.org/drawingml/2006/main">
            <a:off x="6096000" y="1905000"/>
            <a:ext cx="2362200" cy="3524250"/>
          </a:xfrm>
          <a:prstGeom xmlns:a="http://schemas.openxmlformats.org/drawingml/2006/main" prst="roundRect">
            <a:avLst>
              <a:gd name="adj" fmla="val 6452"/>
            </a:avLst>
          </a:prstGeom>
          <a:solidFill xmlns:a="http://schemas.openxmlformats.org/drawingml/2006/main">
            <a:srgbClr val="12151A"/>
          </a:solidFill>
          <a:ln xmlns:a="http://schemas.openxmlformats.org/drawingml/2006/main" w="9525">
            <a:solidFill>
              <a:srgbClr val="6F7783"/>
            </a:solidFill>
            <a:prstDash val="solid"/>
          </a:ln>
        </p:spPr>
      </p:sp>
      <p:sp>
        <p:nvSpPr>
          <p:cNvPr id="13" name="">
            <a:extLst xmlns:a="http://schemas.openxmlformats.org/drawingml/2006/main">
              <a:ext uri="{FF2B5EF4-FFF2-40B4-BE49-F238E27FC236}">
                <a16:creationId xmlns:a16="http://schemas.microsoft.com/office/drawing/2014/main" id="{09F1BE81-44ED-420C-AED0-67F8CAE434DE}"/>
              </a:ext>
            </a:extLst>
          </p:cNvPr>
          <p:cNvSpPr>
            <a:spLocks xmlns:a="http://schemas.openxmlformats.org/drawingml/2006/main" noGrp="1"/>
          </p:cNvSpPr>
          <p:nvPr/>
        </p:nvSpPr>
        <p:spPr>
          <a:xfrm xmlns:a="http://schemas.openxmlformats.org/drawingml/2006/main">
            <a:off x="6305550" y="2152650"/>
            <a:ext cx="1943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1">
                <a:solidFill>
                  <a:srgbClr val="E9A51F"/>
                </a:solidFill>
              </a:defRPr>
            </a:pPr>
            <a:r>
              <a:rPr sz="1125" b="1">
                <a:solidFill>
                  <a:srgbClr val="E9A51F"/>
                </a:solidFill>
              </a:rPr>
              <a:t>61–90 DAYS</a:t>
            </a:r>
          </a:p>
        </p:txBody>
      </p:sp>
      <p:sp>
        <p:nvSpPr>
          <p:cNvPr id="14" name="">
            <a:extLst xmlns:a="http://schemas.openxmlformats.org/drawingml/2006/main">
              <a:ext uri="{FF2B5EF4-FFF2-40B4-BE49-F238E27FC236}">
                <a16:creationId xmlns:a16="http://schemas.microsoft.com/office/drawing/2014/main" id="{E948CE96-6CDE-4859-A4DA-3A4D58ABC7FA}"/>
              </a:ext>
            </a:extLst>
          </p:cNvPr>
          <p:cNvSpPr>
            <a:spLocks xmlns:a="http://schemas.openxmlformats.org/drawingml/2006/main" noGrp="1"/>
          </p:cNvSpPr>
          <p:nvPr/>
        </p:nvSpPr>
        <p:spPr>
          <a:xfrm xmlns:a="http://schemas.openxmlformats.org/drawingml/2006/main">
            <a:off x="6305550" y="2571750"/>
            <a:ext cx="19431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025" b="1">
                <a:solidFill>
                  <a:srgbClr val="F7F8FA"/>
                </a:solidFill>
              </a:defRPr>
            </a:pPr>
            <a:r>
              <a:rPr sz="2025" b="1">
                <a:solidFill>
                  <a:srgbClr val="F7F8FA"/>
                </a:solidFill>
              </a:rPr>
              <a:t>Launch</a:t>
            </a:r>
          </a:p>
        </p:txBody>
      </p:sp>
      <p:sp>
        <p:nvSpPr>
          <p:cNvPr id="15" name="">
            <a:extLst xmlns:a="http://schemas.openxmlformats.org/drawingml/2006/main">
              <a:ext uri="{FF2B5EF4-FFF2-40B4-BE49-F238E27FC236}">
                <a16:creationId xmlns:a16="http://schemas.microsoft.com/office/drawing/2014/main" id="{784B6B8B-173C-49B4-B9D3-1E3B137AC372}"/>
              </a:ext>
            </a:extLst>
          </p:cNvPr>
          <p:cNvSpPr>
            <a:spLocks xmlns:a="http://schemas.openxmlformats.org/drawingml/2006/main" noGrp="1"/>
          </p:cNvSpPr>
          <p:nvPr/>
        </p:nvSpPr>
        <p:spPr>
          <a:xfrm xmlns:a="http://schemas.openxmlformats.org/drawingml/2006/main">
            <a:off x="6305550" y="3181350"/>
            <a:ext cx="1943100" cy="1695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B8BEC8"/>
                </a:solidFill>
              </a:defRPr>
            </a:pPr>
            <a:r>
              <a:rPr sz="1350" b="0">
                <a:solidFill>
                  <a:srgbClr val="B8BEC8"/>
                </a:solidFill>
              </a:rPr>
              <a:t>Assess and onboard</a:t>
            </a:r>
          </a:p>
          <a:p xmlns:a="http://schemas.openxmlformats.org/drawingml/2006/main">
            <a:pPr algn="l">
              <a:defRPr sz="1350" b="0">
                <a:solidFill>
                  <a:srgbClr val="B8BEC8"/>
                </a:solidFill>
              </a:defRPr>
            </a:pPr>
            <a:r>
              <a:rPr sz="1350" b="0">
                <a:solidFill>
                  <a:srgbClr val="B8BEC8"/>
                </a:solidFill>
              </a:rPr>
              <a:t>Begin training</a:t>
            </a:r>
          </a:p>
          <a:p xmlns:a="http://schemas.openxmlformats.org/drawingml/2006/main">
            <a:pPr algn="l">
              <a:defRPr sz="1350" b="0">
                <a:solidFill>
                  <a:srgbClr val="B8BEC8"/>
                </a:solidFill>
              </a:defRPr>
            </a:pPr>
            <a:r>
              <a:rPr sz="1350" b="0">
                <a:solidFill>
                  <a:srgbClr val="B8BEC8"/>
                </a:solidFill>
              </a:rPr>
              <a:t>Match candidates to roles</a:t>
            </a:r>
          </a:p>
          <a:p xmlns:a="http://schemas.openxmlformats.org/drawingml/2006/main">
            <a:pPr algn="l">
              <a:defRPr sz="1350" b="0">
                <a:solidFill>
                  <a:srgbClr val="B8BEC8"/>
                </a:solidFill>
              </a:defRPr>
            </a:pPr>
            <a:r>
              <a:rPr sz="1350" b="0">
                <a:solidFill>
                  <a:srgbClr val="B8BEC8"/>
                </a:solidFill>
              </a:rPr>
              <a:t>Start mentoring</a:t>
            </a:r>
          </a:p>
        </p:txBody>
      </p:sp>
      <p:sp>
        <p:nvSpPr>
          <p:cNvPr id="16" name="">
            <a:extLst xmlns:a="http://schemas.openxmlformats.org/drawingml/2006/main">
              <a:ext uri="{FF2B5EF4-FFF2-40B4-BE49-F238E27FC236}">
                <a16:creationId xmlns:a16="http://schemas.microsoft.com/office/drawing/2014/main" id="{65A8B160-D9F7-48EE-AC27-C5CCFC096BD1}"/>
              </a:ext>
            </a:extLst>
          </p:cNvPr>
          <p:cNvSpPr>
            <a:spLocks xmlns:a="http://schemas.openxmlformats.org/drawingml/2006/main" noGrp="1"/>
          </p:cNvSpPr>
          <p:nvPr/>
        </p:nvSpPr>
        <p:spPr>
          <a:xfrm xmlns:a="http://schemas.openxmlformats.org/drawingml/2006/main">
            <a:off x="8801100" y="1905000"/>
            <a:ext cx="2362200" cy="3524250"/>
          </a:xfrm>
          <a:prstGeom xmlns:a="http://schemas.openxmlformats.org/drawingml/2006/main" prst="roundRect">
            <a:avLst>
              <a:gd name="adj" fmla="val 6452"/>
            </a:avLst>
          </a:prstGeom>
          <a:solidFill xmlns:a="http://schemas.openxmlformats.org/drawingml/2006/main">
            <a:srgbClr val="12151A"/>
          </a:solidFill>
          <a:ln xmlns:a="http://schemas.openxmlformats.org/drawingml/2006/main" w="9525">
            <a:solidFill>
              <a:srgbClr val="6F7783"/>
            </a:solidFill>
            <a:prstDash val="solid"/>
          </a:ln>
        </p:spPr>
      </p:sp>
      <p:sp>
        <p:nvSpPr>
          <p:cNvPr id="17" name="">
            <a:extLst xmlns:a="http://schemas.openxmlformats.org/drawingml/2006/main">
              <a:ext uri="{FF2B5EF4-FFF2-40B4-BE49-F238E27FC236}">
                <a16:creationId xmlns:a16="http://schemas.microsoft.com/office/drawing/2014/main" id="{10FEB10E-5646-48C3-A338-900B32389449}"/>
              </a:ext>
            </a:extLst>
          </p:cNvPr>
          <p:cNvSpPr>
            <a:spLocks xmlns:a="http://schemas.openxmlformats.org/drawingml/2006/main" noGrp="1"/>
          </p:cNvSpPr>
          <p:nvPr/>
        </p:nvSpPr>
        <p:spPr>
          <a:xfrm xmlns:a="http://schemas.openxmlformats.org/drawingml/2006/main">
            <a:off x="9010650" y="2152650"/>
            <a:ext cx="1943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1">
                <a:solidFill>
                  <a:srgbClr val="E9A51F"/>
                </a:solidFill>
              </a:defRPr>
            </a:pPr>
            <a:r>
              <a:rPr sz="1125" b="1">
                <a:solidFill>
                  <a:srgbClr val="E9A51F"/>
                </a:solidFill>
              </a:rPr>
              <a:t>6–12 MONTHS</a:t>
            </a:r>
          </a:p>
        </p:txBody>
      </p:sp>
      <p:sp>
        <p:nvSpPr>
          <p:cNvPr id="18" name="">
            <a:extLst xmlns:a="http://schemas.openxmlformats.org/drawingml/2006/main">
              <a:ext uri="{FF2B5EF4-FFF2-40B4-BE49-F238E27FC236}">
                <a16:creationId xmlns:a16="http://schemas.microsoft.com/office/drawing/2014/main" id="{52F50B44-8488-4598-B112-B6E61E1A3ED9}"/>
              </a:ext>
            </a:extLst>
          </p:cNvPr>
          <p:cNvSpPr>
            <a:spLocks xmlns:a="http://schemas.openxmlformats.org/drawingml/2006/main" noGrp="1"/>
          </p:cNvSpPr>
          <p:nvPr/>
        </p:nvSpPr>
        <p:spPr>
          <a:xfrm xmlns:a="http://schemas.openxmlformats.org/drawingml/2006/main">
            <a:off x="9010650" y="2571750"/>
            <a:ext cx="19431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025" b="1">
                <a:solidFill>
                  <a:srgbClr val="F7F8FA"/>
                </a:solidFill>
              </a:defRPr>
            </a:pPr>
            <a:r>
              <a:rPr sz="2025" b="1">
                <a:solidFill>
                  <a:srgbClr val="F7F8FA"/>
                </a:solidFill>
              </a:rPr>
              <a:t>Prove &amp; scale</a:t>
            </a:r>
          </a:p>
        </p:txBody>
      </p:sp>
      <p:sp>
        <p:nvSpPr>
          <p:cNvPr id="19" name="">
            <a:extLst xmlns:a="http://schemas.openxmlformats.org/drawingml/2006/main">
              <a:ext uri="{FF2B5EF4-FFF2-40B4-BE49-F238E27FC236}">
                <a16:creationId xmlns:a16="http://schemas.microsoft.com/office/drawing/2014/main" id="{25C863C3-8142-456B-99F0-DDAA0E5E5A14}"/>
              </a:ext>
            </a:extLst>
          </p:cNvPr>
          <p:cNvSpPr>
            <a:spLocks xmlns:a="http://schemas.openxmlformats.org/drawingml/2006/main" noGrp="1"/>
          </p:cNvSpPr>
          <p:nvPr/>
        </p:nvSpPr>
        <p:spPr>
          <a:xfrm xmlns:a="http://schemas.openxmlformats.org/drawingml/2006/main">
            <a:off x="9010650" y="3181350"/>
            <a:ext cx="1943100" cy="1695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B8BEC8"/>
                </a:solidFill>
              </a:defRPr>
            </a:pPr>
            <a:r>
              <a:rPr sz="1350" b="0">
                <a:solidFill>
                  <a:srgbClr val="B8BEC8"/>
                </a:solidFill>
              </a:rPr>
              <a:t>Measure retention</a:t>
            </a:r>
          </a:p>
          <a:p xmlns:a="http://schemas.openxmlformats.org/drawingml/2006/main">
            <a:pPr algn="l">
              <a:defRPr sz="1350" b="0">
                <a:solidFill>
                  <a:srgbClr val="B8BEC8"/>
                </a:solidFill>
              </a:defRPr>
            </a:pPr>
            <a:r>
              <a:rPr sz="1350" b="0">
                <a:solidFill>
                  <a:srgbClr val="B8BEC8"/>
                </a:solidFill>
              </a:rPr>
              <a:t>Publish case studies</a:t>
            </a:r>
          </a:p>
          <a:p xmlns:a="http://schemas.openxmlformats.org/drawingml/2006/main">
            <a:pPr algn="l">
              <a:defRPr sz="1350" b="0">
                <a:solidFill>
                  <a:srgbClr val="B8BEC8"/>
                </a:solidFill>
              </a:defRPr>
            </a:pPr>
            <a:r>
              <a:rPr sz="1350" b="0">
                <a:solidFill>
                  <a:srgbClr val="B8BEC8"/>
                </a:solidFill>
              </a:rPr>
              <a:t>Invite client/supply-chain sponsors</a:t>
            </a:r>
          </a:p>
          <a:p xmlns:a="http://schemas.openxmlformats.org/drawingml/2006/main">
            <a:pPr algn="l">
              <a:defRPr sz="1350" b="0">
                <a:solidFill>
                  <a:srgbClr val="B8BEC8"/>
                </a:solidFill>
              </a:defRPr>
            </a:pPr>
            <a:r>
              <a:rPr sz="1350" b="0">
                <a:solidFill>
                  <a:srgbClr val="B8BEC8"/>
                </a:solidFill>
              </a:rPr>
              <a:t>Launch Cohort 2</a:t>
            </a:r>
          </a:p>
        </p:txBody>
      </p:sp>
      <p:sp>
        <p:nvSpPr>
          <p:cNvPr id="20" name="">
            <a:extLst xmlns:a="http://schemas.openxmlformats.org/drawingml/2006/main">
              <a:ext uri="{FF2B5EF4-FFF2-40B4-BE49-F238E27FC236}">
                <a16:creationId xmlns:a16="http://schemas.microsoft.com/office/drawing/2014/main" id="{89D02EEC-A2F0-4260-9C24-D88172040E54}"/>
              </a:ext>
            </a:extLst>
          </p:cNvPr>
          <p:cNvSpPr>
            <a:spLocks xmlns:a="http://schemas.openxmlformats.org/drawingml/2006/main" noGrp="1"/>
          </p:cNvSpPr>
          <p:nvPr/>
        </p:nvSpPr>
        <p:spPr>
          <a:xfrm xmlns:a="http://schemas.openxmlformats.org/drawingml/2006/main">
            <a:off x="685800" y="6496050"/>
            <a:ext cx="5238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6F7783"/>
                </a:solidFill>
              </a:defRPr>
            </a:pPr>
            <a:r>
              <a:rPr sz="825" b="1">
                <a:solidFill>
                  <a:srgbClr val="6F7783"/>
                </a:solidFill>
              </a:rPr>
              <a:t>ATHLETE PATHWAYS × UNITED INFRASTRUCTURE</a:t>
            </a:r>
          </a:p>
        </p:txBody>
      </p:sp>
      <p:sp>
        <p:nvSpPr>
          <p:cNvPr id="21" name="">
            <a:extLst xmlns:a="http://schemas.openxmlformats.org/drawingml/2006/main">
              <a:ext uri="{FF2B5EF4-FFF2-40B4-BE49-F238E27FC236}">
                <a16:creationId xmlns:a16="http://schemas.microsoft.com/office/drawing/2014/main" id="{366B78D2-9B0E-46FE-B9F8-AA9FF463FADD}"/>
              </a:ext>
            </a:extLst>
          </p:cNvPr>
          <p:cNvSpPr>
            <a:spLocks xmlns:a="http://schemas.openxmlformats.org/drawingml/2006/main" noGrp="1"/>
          </p:cNvSpPr>
          <p:nvPr/>
        </p:nvSpPr>
        <p:spPr>
          <a:xfrm xmlns:a="http://schemas.openxmlformats.org/drawingml/2006/main">
            <a:off x="10953750" y="6496050"/>
            <a:ext cx="5524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6F7783"/>
                </a:solidFill>
              </a:defRPr>
            </a:pPr>
            <a:r>
              <a:rPr sz="825" b="1">
                <a:solidFill>
                  <a:srgbClr val="6F7783"/>
                </a:solidFill>
              </a:rPr>
              <a:t>10</a:t>
            </a:r>
          </a:p>
        </p:txBody>
      </p:sp>
    </p:spTree>
    <p:extLst>
      <p:ext uri="{BB962C8B-B14F-4D97-AF65-F5344CB8AC3E}">
        <p14:creationId xmlns:p14="http://schemas.microsoft.com/office/powerpoint/2010/main" val="1001252818"/>
      </p:ext>
    </p:extLst>
  </p:cSld>
</p:sld>
</file>

<file path=ppt/slides/slide11.xml><?xml version="1.0" encoding="utf-8"?>
<p:sld xmlns:p="http://schemas.openxmlformats.org/presentationml/2006/main">
  <p:cSld>
    <p:bg>
      <p:bgPr>
        <a:solidFill xmlns:a="http://schemas.openxmlformats.org/drawingml/2006/main">
          <a:srgbClr val="06070A"/>
        </a:solidFill>
      </p:bgPr>
    </p:bg>
    <p:spTree>
      <p:nvGrpSpPr>
        <p:cNvPr id="1" name=""/>
        <p:cNvGrpSpPr/>
        <p:nvPr/>
      </p:nvGrpSpPr>
      <p:grpSpPr>
        <a:xfrm xmlns:a="http://schemas.openxmlformats.org/drawingml/2006/main"/>
      </p:grpSpPr>
      <p:sp>
        <p:nvSpPr>
          <p:cNvPr id="26" name="">
            <a:extLst xmlns:a="http://schemas.openxmlformats.org/drawingml/2006/main">
              <a:ext uri="{FF2B5EF4-FFF2-40B4-BE49-F238E27FC236}">
                <a16:creationId xmlns:a16="http://schemas.microsoft.com/office/drawing/2014/main" id="{D7C25EBC-142C-4626-93FF-09088E49C3D6}"/>
              </a:ext>
            </a:extLst>
          </p:cNvPr>
          <p:cNvSpPr>
            <a:spLocks xmlns:a="http://schemas.openxmlformats.org/drawingml/2006/main" noGrp="1"/>
          </p:cNvSpPr>
          <p:nvPr/>
        </p:nvSpPr>
        <p:spPr>
          <a:xfrm xmlns:a="http://schemas.openxmlformats.org/drawingml/2006/main">
            <a:off x="685800" y="381000"/>
            <a:ext cx="4762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1">
                <a:solidFill>
                  <a:srgbClr val="E9A51F"/>
                </a:solidFill>
              </a:defRPr>
            </a:pPr>
            <a:r>
              <a:rPr sz="1125" b="1">
                <a:solidFill>
                  <a:srgbClr val="E9A51F"/>
                </a:solidFill>
              </a:rPr>
              <a:t>SAFEGUARDS</a:t>
            </a:r>
          </a:p>
        </p:txBody>
      </p:sp>
      <p:sp>
        <p:nvSpPr>
          <p:cNvPr id="2" name="">
            <a:extLst xmlns:a="http://schemas.openxmlformats.org/drawingml/2006/main">
              <a:ext uri="{FF2B5EF4-FFF2-40B4-BE49-F238E27FC236}">
                <a16:creationId xmlns:a16="http://schemas.microsoft.com/office/drawing/2014/main" id="{A384A402-5857-447B-87B5-61A5FA55FA45}"/>
              </a:ext>
            </a:extLst>
          </p:cNvPr>
          <p:cNvSpPr>
            <a:spLocks xmlns:a="http://schemas.openxmlformats.org/drawingml/2006/main" noGrp="1"/>
          </p:cNvSpPr>
          <p:nvPr/>
        </p:nvSpPr>
        <p:spPr>
          <a:xfrm xmlns:a="http://schemas.openxmlformats.org/drawingml/2006/main">
            <a:off x="685800" y="666750"/>
            <a:ext cx="108204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F7F8FA"/>
                </a:solidFill>
              </a:defRPr>
            </a:pPr>
            <a:r>
              <a:rPr sz="2850" b="1">
                <a:solidFill>
                  <a:srgbClr val="F7F8FA"/>
                </a:solidFill>
              </a:rPr>
              <a:t>Credibility depends on disciplined governance</a:t>
            </a:r>
          </a:p>
        </p:txBody>
      </p:sp>
      <p:sp>
        <p:nvSpPr>
          <p:cNvPr id="3" name="">
            <a:extLst xmlns:a="http://schemas.openxmlformats.org/drawingml/2006/main">
              <a:ext uri="{FF2B5EF4-FFF2-40B4-BE49-F238E27FC236}">
                <a16:creationId xmlns:a16="http://schemas.microsoft.com/office/drawing/2014/main" id="{F431A4D0-5A01-4C09-9D93-8E78B76A0685}"/>
              </a:ext>
            </a:extLst>
          </p:cNvPr>
          <p:cNvSpPr>
            <a:spLocks xmlns:a="http://schemas.openxmlformats.org/drawingml/2006/main" noGrp="1"/>
          </p:cNvSpPr>
          <p:nvPr/>
        </p:nvSpPr>
        <p:spPr>
          <a:xfrm xmlns:a="http://schemas.openxmlformats.org/drawingml/2006/main">
            <a:off x="685800" y="1409700"/>
            <a:ext cx="857250" cy="38100"/>
          </a:xfrm>
          <a:prstGeom xmlns:a="http://schemas.openxmlformats.org/drawingml/2006/main" prst="rect">
            <a:avLst/>
          </a:prstGeom>
          <a:solidFill xmlns:a="http://schemas.openxmlformats.org/drawingml/2006/main">
            <a:srgbClr val="E9A51F"/>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F6A00888-AAEF-4C5D-8667-4E071000B377}"/>
              </a:ext>
            </a:extLst>
          </p:cNvPr>
          <p:cNvSpPr>
            <a:spLocks xmlns:a="http://schemas.openxmlformats.org/drawingml/2006/main" noGrp="1"/>
          </p:cNvSpPr>
          <p:nvPr/>
        </p:nvSpPr>
        <p:spPr>
          <a:xfrm xmlns:a="http://schemas.openxmlformats.org/drawingml/2006/main">
            <a:off x="685800" y="1866900"/>
            <a:ext cx="2857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E9A51F"/>
                </a:solidFill>
              </a:defRPr>
            </a:pPr>
            <a:r>
              <a:rPr sz="1800" b="1">
                <a:solidFill>
                  <a:srgbClr val="E9A51F"/>
                </a:solidFill>
              </a:rPr>
              <a:t>Candidate welfare</a:t>
            </a:r>
          </a:p>
        </p:txBody>
      </p:sp>
      <p:sp>
        <p:nvSpPr>
          <p:cNvPr id="5" name="">
            <a:extLst xmlns:a="http://schemas.openxmlformats.org/drawingml/2006/main">
              <a:ext uri="{FF2B5EF4-FFF2-40B4-BE49-F238E27FC236}">
                <a16:creationId xmlns:a16="http://schemas.microsoft.com/office/drawing/2014/main" id="{A277BE58-A3CC-406B-AA9E-C4A438E3984D}"/>
              </a:ext>
            </a:extLst>
          </p:cNvPr>
          <p:cNvSpPr>
            <a:spLocks xmlns:a="http://schemas.openxmlformats.org/drawingml/2006/main" noGrp="1"/>
          </p:cNvSpPr>
          <p:nvPr/>
        </p:nvSpPr>
        <p:spPr>
          <a:xfrm xmlns:a="http://schemas.openxmlformats.org/drawingml/2006/main">
            <a:off x="685800" y="2266950"/>
            <a:ext cx="4381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B8BEC8"/>
                </a:solidFill>
              </a:defRPr>
            </a:pPr>
            <a:r>
              <a:rPr sz="1350" b="0">
                <a:solidFill>
                  <a:srgbClr val="B8BEC8"/>
                </a:solidFill>
              </a:rPr>
              <a:t>Honest role previews, wellbeing signposting and no promise of employment before assessment.</a:t>
            </a:r>
          </a:p>
        </p:txBody>
      </p:sp>
      <p:sp>
        <p:nvSpPr>
          <p:cNvPr id="6" name="">
            <a:extLst xmlns:a="http://schemas.openxmlformats.org/drawingml/2006/main">
              <a:ext uri="{FF2B5EF4-FFF2-40B4-BE49-F238E27FC236}">
                <a16:creationId xmlns:a16="http://schemas.microsoft.com/office/drawing/2014/main" id="{60CA5702-D1DC-42C7-9B85-C311CA9F3BF0}"/>
              </a:ext>
            </a:extLst>
          </p:cNvPr>
          <p:cNvSpPr>
            <a:spLocks xmlns:a="http://schemas.openxmlformats.org/drawingml/2006/main" noGrp="1"/>
          </p:cNvSpPr>
          <p:nvPr/>
        </p:nvSpPr>
        <p:spPr>
          <a:xfrm xmlns:a="http://schemas.openxmlformats.org/drawingml/2006/main">
            <a:off x="685800" y="3105150"/>
            <a:ext cx="2857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E9A51F"/>
                </a:solidFill>
              </a:defRPr>
            </a:pPr>
            <a:r>
              <a:rPr sz="1800" b="1">
                <a:solidFill>
                  <a:srgbClr val="E9A51F"/>
                </a:solidFill>
              </a:rPr>
              <a:t>Fair recruitment</a:t>
            </a:r>
          </a:p>
        </p:txBody>
      </p:sp>
      <p:sp>
        <p:nvSpPr>
          <p:cNvPr id="7" name="">
            <a:extLst xmlns:a="http://schemas.openxmlformats.org/drawingml/2006/main">
              <a:ext uri="{FF2B5EF4-FFF2-40B4-BE49-F238E27FC236}">
                <a16:creationId xmlns:a16="http://schemas.microsoft.com/office/drawing/2014/main" id="{1D4CB491-D035-4729-89E7-C963D7BC26D6}"/>
              </a:ext>
            </a:extLst>
          </p:cNvPr>
          <p:cNvSpPr>
            <a:spLocks xmlns:a="http://schemas.openxmlformats.org/drawingml/2006/main" noGrp="1"/>
          </p:cNvSpPr>
          <p:nvPr/>
        </p:nvSpPr>
        <p:spPr>
          <a:xfrm xmlns:a="http://schemas.openxmlformats.org/drawingml/2006/main">
            <a:off x="685800" y="3505200"/>
            <a:ext cx="4381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B8BEC8"/>
                </a:solidFill>
              </a:defRPr>
            </a:pPr>
            <a:r>
              <a:rPr sz="1350" b="0">
                <a:solidFill>
                  <a:srgbClr val="B8BEC8"/>
                </a:solidFill>
              </a:rPr>
              <a:t>Published criteria, consistent assessment and equal access beyond personal contacts.</a:t>
            </a:r>
          </a:p>
        </p:txBody>
      </p:sp>
      <p:sp>
        <p:nvSpPr>
          <p:cNvPr id="8" name="">
            <a:extLst xmlns:a="http://schemas.openxmlformats.org/drawingml/2006/main">
              <a:ext uri="{FF2B5EF4-FFF2-40B4-BE49-F238E27FC236}">
                <a16:creationId xmlns:a16="http://schemas.microsoft.com/office/drawing/2014/main" id="{B927A1B9-1598-4CA8-A66D-8A7C26FE94AD}"/>
              </a:ext>
            </a:extLst>
          </p:cNvPr>
          <p:cNvSpPr>
            <a:spLocks xmlns:a="http://schemas.openxmlformats.org/drawingml/2006/main" noGrp="1"/>
          </p:cNvSpPr>
          <p:nvPr/>
        </p:nvSpPr>
        <p:spPr>
          <a:xfrm xmlns:a="http://schemas.openxmlformats.org/drawingml/2006/main">
            <a:off x="685800" y="4343400"/>
            <a:ext cx="2857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E9A51F"/>
                </a:solidFill>
              </a:defRPr>
            </a:pPr>
            <a:r>
              <a:rPr sz="1800" b="1">
                <a:solidFill>
                  <a:srgbClr val="E9A51F"/>
                </a:solidFill>
              </a:rPr>
              <a:t>Operational safety</a:t>
            </a:r>
          </a:p>
        </p:txBody>
      </p:sp>
      <p:sp>
        <p:nvSpPr>
          <p:cNvPr id="9" name="">
            <a:extLst xmlns:a="http://schemas.openxmlformats.org/drawingml/2006/main">
              <a:ext uri="{FF2B5EF4-FFF2-40B4-BE49-F238E27FC236}">
                <a16:creationId xmlns:a16="http://schemas.microsoft.com/office/drawing/2014/main" id="{91A35602-51E2-4326-9929-59835FAC7486}"/>
              </a:ext>
            </a:extLst>
          </p:cNvPr>
          <p:cNvSpPr>
            <a:spLocks xmlns:a="http://schemas.openxmlformats.org/drawingml/2006/main" noGrp="1"/>
          </p:cNvSpPr>
          <p:nvPr/>
        </p:nvSpPr>
        <p:spPr>
          <a:xfrm xmlns:a="http://schemas.openxmlformats.org/drawingml/2006/main">
            <a:off x="685800" y="4743450"/>
            <a:ext cx="4381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B8BEC8"/>
                </a:solidFill>
              </a:defRPr>
            </a:pPr>
            <a:r>
              <a:rPr sz="1350" b="0">
                <a:solidFill>
                  <a:srgbClr val="B8BEC8"/>
                </a:solidFill>
              </a:rPr>
              <a:t>No shortcut around competence, tickets, supervision or site standards.</a:t>
            </a:r>
          </a:p>
        </p:txBody>
      </p:sp>
      <p:sp>
        <p:nvSpPr>
          <p:cNvPr id="10" name="">
            <a:extLst xmlns:a="http://schemas.openxmlformats.org/drawingml/2006/main">
              <a:ext uri="{FF2B5EF4-FFF2-40B4-BE49-F238E27FC236}">
                <a16:creationId xmlns:a16="http://schemas.microsoft.com/office/drawing/2014/main" id="{1383D567-6EF9-4A35-B5B7-A8F2100BE3EF}"/>
              </a:ext>
            </a:extLst>
          </p:cNvPr>
          <p:cNvSpPr>
            <a:spLocks xmlns:a="http://schemas.openxmlformats.org/drawingml/2006/main" noGrp="1"/>
          </p:cNvSpPr>
          <p:nvPr/>
        </p:nvSpPr>
        <p:spPr>
          <a:xfrm xmlns:a="http://schemas.openxmlformats.org/drawingml/2006/main">
            <a:off x="5715000" y="1809750"/>
            <a:ext cx="5791200" cy="3714750"/>
          </a:xfrm>
          <a:prstGeom xmlns:a="http://schemas.openxmlformats.org/drawingml/2006/main" prst="roundRect">
            <a:avLst>
              <a:gd name="adj" fmla="val 4615"/>
            </a:avLst>
          </a:prstGeom>
          <a:solidFill xmlns:a="http://schemas.openxmlformats.org/drawingml/2006/main">
            <a:srgbClr val="12151A"/>
          </a:solidFill>
          <a:ln xmlns:a="http://schemas.openxmlformats.org/drawingml/2006/main" w="9525">
            <a:solidFill>
              <a:srgbClr val="6F7783"/>
            </a:solidFill>
            <a:prstDash val="solid"/>
          </a:ln>
        </p:spPr>
      </p:sp>
      <p:sp>
        <p:nvSpPr>
          <p:cNvPr id="11" name="">
            <a:extLst xmlns:a="http://schemas.openxmlformats.org/drawingml/2006/main">
              <a:ext uri="{FF2B5EF4-FFF2-40B4-BE49-F238E27FC236}">
                <a16:creationId xmlns:a16="http://schemas.microsoft.com/office/drawing/2014/main" id="{80D80C16-F6A1-4D9A-A2DE-B6B76C5CEE8F}"/>
              </a:ext>
            </a:extLst>
          </p:cNvPr>
          <p:cNvSpPr>
            <a:spLocks xmlns:a="http://schemas.openxmlformats.org/drawingml/2006/main" noGrp="1"/>
          </p:cNvSpPr>
          <p:nvPr/>
        </p:nvSpPr>
        <p:spPr>
          <a:xfrm xmlns:a="http://schemas.openxmlformats.org/drawingml/2006/main">
            <a:off x="6057900" y="2095500"/>
            <a:ext cx="4857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1">
                <a:solidFill>
                  <a:srgbClr val="E9A51F"/>
                </a:solidFill>
              </a:defRPr>
            </a:pPr>
            <a:r>
              <a:rPr sz="1275" b="1">
                <a:solidFill>
                  <a:srgbClr val="E9A51F"/>
                </a:solidFill>
              </a:rPr>
              <a:t>PILOT SCORECARD</a:t>
            </a:r>
          </a:p>
        </p:txBody>
      </p:sp>
      <p:sp>
        <p:nvSpPr>
          <p:cNvPr id="12" name="">
            <a:extLst xmlns:a="http://schemas.openxmlformats.org/drawingml/2006/main">
              <a:ext uri="{FF2B5EF4-FFF2-40B4-BE49-F238E27FC236}">
                <a16:creationId xmlns:a16="http://schemas.microsoft.com/office/drawing/2014/main" id="{356936D2-EC4E-4570-B5BF-34E5F63F26DE}"/>
              </a:ext>
            </a:extLst>
          </p:cNvPr>
          <p:cNvSpPr>
            <a:spLocks xmlns:a="http://schemas.openxmlformats.org/drawingml/2006/main" noGrp="1"/>
          </p:cNvSpPr>
          <p:nvPr/>
        </p:nvSpPr>
        <p:spPr>
          <a:xfrm xmlns:a="http://schemas.openxmlformats.org/drawingml/2006/main">
            <a:off x="6057900" y="255270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F7F8FA"/>
                </a:solidFill>
              </a:defRPr>
            </a:pPr>
            <a:r>
              <a:rPr sz="1350" b="1">
                <a:solidFill>
                  <a:srgbClr val="F7F8FA"/>
                </a:solidFill>
              </a:rPr>
              <a:t>Conversion</a:t>
            </a:r>
          </a:p>
        </p:txBody>
      </p:sp>
      <p:sp>
        <p:nvSpPr>
          <p:cNvPr id="13" name="">
            <a:extLst xmlns:a="http://schemas.openxmlformats.org/drawingml/2006/main">
              <a:ext uri="{FF2B5EF4-FFF2-40B4-BE49-F238E27FC236}">
                <a16:creationId xmlns:a16="http://schemas.microsoft.com/office/drawing/2014/main" id="{03B6F06E-A4FC-4772-921D-D90930D985E8}"/>
              </a:ext>
            </a:extLst>
          </p:cNvPr>
          <p:cNvSpPr>
            <a:spLocks xmlns:a="http://schemas.openxmlformats.org/drawingml/2006/main" noGrp="1"/>
          </p:cNvSpPr>
          <p:nvPr/>
        </p:nvSpPr>
        <p:spPr>
          <a:xfrm xmlns:a="http://schemas.openxmlformats.org/drawingml/2006/main">
            <a:off x="7905750" y="2552700"/>
            <a:ext cx="3048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B8BEC8"/>
                </a:solidFill>
              </a:defRPr>
            </a:pPr>
            <a:r>
              <a:rPr sz="1350" b="0">
                <a:solidFill>
                  <a:srgbClr val="B8BEC8"/>
                </a:solidFill>
              </a:rPr>
              <a:t>referrals → starts</a:t>
            </a:r>
          </a:p>
        </p:txBody>
      </p:sp>
      <p:sp>
        <p:nvSpPr>
          <p:cNvPr id="14" name="">
            <a:extLst xmlns:a="http://schemas.openxmlformats.org/drawingml/2006/main">
              <a:ext uri="{FF2B5EF4-FFF2-40B4-BE49-F238E27FC236}">
                <a16:creationId xmlns:a16="http://schemas.microsoft.com/office/drawing/2014/main" id="{D98D5F74-839E-4FB5-8AB3-C60D9D3E4A3E}"/>
              </a:ext>
            </a:extLst>
          </p:cNvPr>
          <p:cNvSpPr>
            <a:spLocks xmlns:a="http://schemas.openxmlformats.org/drawingml/2006/main" noGrp="1"/>
          </p:cNvSpPr>
          <p:nvPr/>
        </p:nvSpPr>
        <p:spPr>
          <a:xfrm xmlns:a="http://schemas.openxmlformats.org/drawingml/2006/main">
            <a:off x="6057900" y="300990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F7F8FA"/>
                </a:solidFill>
              </a:defRPr>
            </a:pPr>
            <a:r>
              <a:rPr sz="1350" b="1">
                <a:solidFill>
                  <a:srgbClr val="F7F8FA"/>
                </a:solidFill>
              </a:rPr>
              <a:t>Retention</a:t>
            </a:r>
          </a:p>
        </p:txBody>
      </p:sp>
      <p:sp>
        <p:nvSpPr>
          <p:cNvPr id="15" name="">
            <a:extLst xmlns:a="http://schemas.openxmlformats.org/drawingml/2006/main">
              <a:ext uri="{FF2B5EF4-FFF2-40B4-BE49-F238E27FC236}">
                <a16:creationId xmlns:a16="http://schemas.microsoft.com/office/drawing/2014/main" id="{AE06BC5C-5E17-4938-ADA4-475E8BB59919}"/>
              </a:ext>
            </a:extLst>
          </p:cNvPr>
          <p:cNvSpPr>
            <a:spLocks xmlns:a="http://schemas.openxmlformats.org/drawingml/2006/main" noGrp="1"/>
          </p:cNvSpPr>
          <p:nvPr/>
        </p:nvSpPr>
        <p:spPr>
          <a:xfrm xmlns:a="http://schemas.openxmlformats.org/drawingml/2006/main">
            <a:off x="7905750" y="3009900"/>
            <a:ext cx="3048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B8BEC8"/>
                </a:solidFill>
              </a:defRPr>
            </a:pPr>
            <a:r>
              <a:rPr sz="1350" b="0">
                <a:solidFill>
                  <a:srgbClr val="B8BEC8"/>
                </a:solidFill>
              </a:rPr>
              <a:t>30 / 90 / 180 days</a:t>
            </a:r>
          </a:p>
        </p:txBody>
      </p:sp>
      <p:sp>
        <p:nvSpPr>
          <p:cNvPr id="16" name="">
            <a:extLst xmlns:a="http://schemas.openxmlformats.org/drawingml/2006/main">
              <a:ext uri="{FF2B5EF4-FFF2-40B4-BE49-F238E27FC236}">
                <a16:creationId xmlns:a16="http://schemas.microsoft.com/office/drawing/2014/main" id="{6C521FAF-4E9A-4151-85CA-6665C5E18459}"/>
              </a:ext>
            </a:extLst>
          </p:cNvPr>
          <p:cNvSpPr>
            <a:spLocks xmlns:a="http://schemas.openxmlformats.org/drawingml/2006/main" noGrp="1"/>
          </p:cNvSpPr>
          <p:nvPr/>
        </p:nvSpPr>
        <p:spPr>
          <a:xfrm xmlns:a="http://schemas.openxmlformats.org/drawingml/2006/main">
            <a:off x="6057900" y="346710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F7F8FA"/>
                </a:solidFill>
              </a:defRPr>
            </a:pPr>
            <a:r>
              <a:rPr sz="1350" b="1">
                <a:solidFill>
                  <a:srgbClr val="F7F8FA"/>
                </a:solidFill>
              </a:rPr>
              <a:t>Progression</a:t>
            </a:r>
          </a:p>
        </p:txBody>
      </p:sp>
      <p:sp>
        <p:nvSpPr>
          <p:cNvPr id="17" name="">
            <a:extLst xmlns:a="http://schemas.openxmlformats.org/drawingml/2006/main">
              <a:ext uri="{FF2B5EF4-FFF2-40B4-BE49-F238E27FC236}">
                <a16:creationId xmlns:a16="http://schemas.microsoft.com/office/drawing/2014/main" id="{C68AD064-8BDF-4F67-B72B-71748AC9B9D6}"/>
              </a:ext>
            </a:extLst>
          </p:cNvPr>
          <p:cNvSpPr>
            <a:spLocks xmlns:a="http://schemas.openxmlformats.org/drawingml/2006/main" noGrp="1"/>
          </p:cNvSpPr>
          <p:nvPr/>
        </p:nvSpPr>
        <p:spPr>
          <a:xfrm xmlns:a="http://schemas.openxmlformats.org/drawingml/2006/main">
            <a:off x="7905750" y="3467100"/>
            <a:ext cx="3048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B8BEC8"/>
                </a:solidFill>
              </a:defRPr>
            </a:pPr>
            <a:r>
              <a:rPr sz="1350" b="0">
                <a:solidFill>
                  <a:srgbClr val="B8BEC8"/>
                </a:solidFill>
              </a:rPr>
              <a:t>tickets, responsibility, pay</a:t>
            </a:r>
          </a:p>
        </p:txBody>
      </p:sp>
      <p:sp>
        <p:nvSpPr>
          <p:cNvPr id="18" name="">
            <a:extLst xmlns:a="http://schemas.openxmlformats.org/drawingml/2006/main">
              <a:ext uri="{FF2B5EF4-FFF2-40B4-BE49-F238E27FC236}">
                <a16:creationId xmlns:a16="http://schemas.microsoft.com/office/drawing/2014/main" id="{191B77C8-A5A0-41A1-AC48-4909F43BB69B}"/>
              </a:ext>
            </a:extLst>
          </p:cNvPr>
          <p:cNvSpPr>
            <a:spLocks xmlns:a="http://schemas.openxmlformats.org/drawingml/2006/main" noGrp="1"/>
          </p:cNvSpPr>
          <p:nvPr/>
        </p:nvSpPr>
        <p:spPr>
          <a:xfrm xmlns:a="http://schemas.openxmlformats.org/drawingml/2006/main">
            <a:off x="6057900" y="392430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F7F8FA"/>
                </a:solidFill>
              </a:defRPr>
            </a:pPr>
            <a:r>
              <a:rPr sz="1350" b="1">
                <a:solidFill>
                  <a:srgbClr val="F7F8FA"/>
                </a:solidFill>
              </a:rPr>
              <a:t>Safety</a:t>
            </a:r>
          </a:p>
        </p:txBody>
      </p:sp>
      <p:sp>
        <p:nvSpPr>
          <p:cNvPr id="19" name="">
            <a:extLst xmlns:a="http://schemas.openxmlformats.org/drawingml/2006/main">
              <a:ext uri="{FF2B5EF4-FFF2-40B4-BE49-F238E27FC236}">
                <a16:creationId xmlns:a16="http://schemas.microsoft.com/office/drawing/2014/main" id="{895515E3-9934-4D2A-81D3-40F32A8CB54B}"/>
              </a:ext>
            </a:extLst>
          </p:cNvPr>
          <p:cNvSpPr>
            <a:spLocks xmlns:a="http://schemas.openxmlformats.org/drawingml/2006/main" noGrp="1"/>
          </p:cNvSpPr>
          <p:nvPr/>
        </p:nvSpPr>
        <p:spPr>
          <a:xfrm xmlns:a="http://schemas.openxmlformats.org/drawingml/2006/main">
            <a:off x="7905750" y="3924300"/>
            <a:ext cx="3048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B8BEC8"/>
                </a:solidFill>
              </a:defRPr>
            </a:pPr>
            <a:r>
              <a:rPr sz="1350" b="0">
                <a:solidFill>
                  <a:srgbClr val="B8BEC8"/>
                </a:solidFill>
              </a:rPr>
              <a:t>inductions, observations, incidents</a:t>
            </a:r>
          </a:p>
        </p:txBody>
      </p:sp>
      <p:sp>
        <p:nvSpPr>
          <p:cNvPr id="20" name="">
            <a:extLst xmlns:a="http://schemas.openxmlformats.org/drawingml/2006/main">
              <a:ext uri="{FF2B5EF4-FFF2-40B4-BE49-F238E27FC236}">
                <a16:creationId xmlns:a16="http://schemas.microsoft.com/office/drawing/2014/main" id="{6B699D83-ED0F-4E93-8CA7-A4D28818BF28}"/>
              </a:ext>
            </a:extLst>
          </p:cNvPr>
          <p:cNvSpPr>
            <a:spLocks xmlns:a="http://schemas.openxmlformats.org/drawingml/2006/main" noGrp="1"/>
          </p:cNvSpPr>
          <p:nvPr/>
        </p:nvSpPr>
        <p:spPr>
          <a:xfrm xmlns:a="http://schemas.openxmlformats.org/drawingml/2006/main">
            <a:off x="6057900" y="438150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F7F8FA"/>
                </a:solidFill>
              </a:defRPr>
            </a:pPr>
            <a:r>
              <a:rPr sz="1350" b="1">
                <a:solidFill>
                  <a:srgbClr val="F7F8FA"/>
                </a:solidFill>
              </a:rPr>
              <a:t>Social value</a:t>
            </a:r>
          </a:p>
        </p:txBody>
      </p:sp>
      <p:sp>
        <p:nvSpPr>
          <p:cNvPr id="21" name="">
            <a:extLst xmlns:a="http://schemas.openxmlformats.org/drawingml/2006/main">
              <a:ext uri="{FF2B5EF4-FFF2-40B4-BE49-F238E27FC236}">
                <a16:creationId xmlns:a16="http://schemas.microsoft.com/office/drawing/2014/main" id="{05C66C2C-7732-4316-BC3D-567252821010}"/>
              </a:ext>
            </a:extLst>
          </p:cNvPr>
          <p:cNvSpPr>
            <a:spLocks xmlns:a="http://schemas.openxmlformats.org/drawingml/2006/main" noGrp="1"/>
          </p:cNvSpPr>
          <p:nvPr/>
        </p:nvSpPr>
        <p:spPr>
          <a:xfrm xmlns:a="http://schemas.openxmlformats.org/drawingml/2006/main">
            <a:off x="7905750" y="4381500"/>
            <a:ext cx="3048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B8BEC8"/>
                </a:solidFill>
              </a:defRPr>
            </a:pPr>
            <a:r>
              <a:rPr sz="1350" b="0">
                <a:solidFill>
                  <a:srgbClr val="B8BEC8"/>
                </a:solidFill>
              </a:rPr>
              <a:t>local hires and sustained outcomes</a:t>
            </a:r>
          </a:p>
        </p:txBody>
      </p:sp>
      <p:sp>
        <p:nvSpPr>
          <p:cNvPr id="22" name="">
            <a:extLst xmlns:a="http://schemas.openxmlformats.org/drawingml/2006/main">
              <a:ext uri="{FF2B5EF4-FFF2-40B4-BE49-F238E27FC236}">
                <a16:creationId xmlns:a16="http://schemas.microsoft.com/office/drawing/2014/main" id="{476C00E3-CFA2-40F3-87D9-7854486C1AC2}"/>
              </a:ext>
            </a:extLst>
          </p:cNvPr>
          <p:cNvSpPr>
            <a:spLocks xmlns:a="http://schemas.openxmlformats.org/drawingml/2006/main" noGrp="1"/>
          </p:cNvSpPr>
          <p:nvPr/>
        </p:nvSpPr>
        <p:spPr>
          <a:xfrm xmlns:a="http://schemas.openxmlformats.org/drawingml/2006/main">
            <a:off x="6057900" y="483870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F7F8FA"/>
                </a:solidFill>
              </a:defRPr>
            </a:pPr>
            <a:r>
              <a:rPr sz="1350" b="1">
                <a:solidFill>
                  <a:srgbClr val="F7F8FA"/>
                </a:solidFill>
              </a:rPr>
              <a:t>Commercial</a:t>
            </a:r>
          </a:p>
        </p:txBody>
      </p:sp>
      <p:sp>
        <p:nvSpPr>
          <p:cNvPr id="23" name="">
            <a:extLst xmlns:a="http://schemas.openxmlformats.org/drawingml/2006/main">
              <a:ext uri="{FF2B5EF4-FFF2-40B4-BE49-F238E27FC236}">
                <a16:creationId xmlns:a16="http://schemas.microsoft.com/office/drawing/2014/main" id="{E0F2F3FF-BAD1-4CFE-BC13-6692C93C94F2}"/>
              </a:ext>
            </a:extLst>
          </p:cNvPr>
          <p:cNvSpPr>
            <a:spLocks xmlns:a="http://schemas.openxmlformats.org/drawingml/2006/main" noGrp="1"/>
          </p:cNvSpPr>
          <p:nvPr/>
        </p:nvSpPr>
        <p:spPr>
          <a:xfrm xmlns:a="http://schemas.openxmlformats.org/drawingml/2006/main">
            <a:off x="7905750" y="4838700"/>
            <a:ext cx="3048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B8BEC8"/>
                </a:solidFill>
              </a:defRPr>
            </a:pPr>
            <a:r>
              <a:rPr sz="1350" b="0">
                <a:solidFill>
                  <a:srgbClr val="B8BEC8"/>
                </a:solidFill>
              </a:rPr>
              <a:t>cost per sustained hire</a:t>
            </a:r>
          </a:p>
        </p:txBody>
      </p:sp>
      <p:sp>
        <p:nvSpPr>
          <p:cNvPr id="24" name="">
            <a:extLst xmlns:a="http://schemas.openxmlformats.org/drawingml/2006/main">
              <a:ext uri="{FF2B5EF4-FFF2-40B4-BE49-F238E27FC236}">
                <a16:creationId xmlns:a16="http://schemas.microsoft.com/office/drawing/2014/main" id="{6D83BC3F-4FA3-4780-B06B-14322F7EF92F}"/>
              </a:ext>
            </a:extLst>
          </p:cNvPr>
          <p:cNvSpPr>
            <a:spLocks xmlns:a="http://schemas.openxmlformats.org/drawingml/2006/main" noGrp="1"/>
          </p:cNvSpPr>
          <p:nvPr/>
        </p:nvSpPr>
        <p:spPr>
          <a:xfrm xmlns:a="http://schemas.openxmlformats.org/drawingml/2006/main">
            <a:off x="685800" y="6496050"/>
            <a:ext cx="5238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6F7783"/>
                </a:solidFill>
              </a:defRPr>
            </a:pPr>
            <a:r>
              <a:rPr sz="825" b="1">
                <a:solidFill>
                  <a:srgbClr val="6F7783"/>
                </a:solidFill>
              </a:rPr>
              <a:t>ATHLETE PATHWAYS × UNITED INFRASTRUCTURE</a:t>
            </a:r>
          </a:p>
        </p:txBody>
      </p:sp>
      <p:sp>
        <p:nvSpPr>
          <p:cNvPr id="25" name="">
            <a:extLst xmlns:a="http://schemas.openxmlformats.org/drawingml/2006/main">
              <a:ext uri="{FF2B5EF4-FFF2-40B4-BE49-F238E27FC236}">
                <a16:creationId xmlns:a16="http://schemas.microsoft.com/office/drawing/2014/main" id="{F2CD7B86-C78D-4D7C-90BE-564618309703}"/>
              </a:ext>
            </a:extLst>
          </p:cNvPr>
          <p:cNvSpPr>
            <a:spLocks xmlns:a="http://schemas.openxmlformats.org/drawingml/2006/main" noGrp="1"/>
          </p:cNvSpPr>
          <p:nvPr/>
        </p:nvSpPr>
        <p:spPr>
          <a:xfrm xmlns:a="http://schemas.openxmlformats.org/drawingml/2006/main">
            <a:off x="10953750" y="6496050"/>
            <a:ext cx="5524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6F7783"/>
                </a:solidFill>
              </a:defRPr>
            </a:pPr>
            <a:r>
              <a:rPr sz="825" b="1">
                <a:solidFill>
                  <a:srgbClr val="6F7783"/>
                </a:solidFill>
              </a:rPr>
              <a:t>11</a:t>
            </a:r>
          </a:p>
        </p:txBody>
      </p:sp>
    </p:spTree>
    <p:extLst>
      <p:ext uri="{BB962C8B-B14F-4D97-AF65-F5344CB8AC3E}">
        <p14:creationId xmlns:p14="http://schemas.microsoft.com/office/powerpoint/2010/main" val="261403469"/>
      </p:ext>
    </p:extLst>
  </p:cSld>
</p:sld>
</file>

<file path=ppt/slides/slide12.xml><?xml version="1.0" encoding="utf-8"?>
<p:sld xmlns:p="http://schemas.openxmlformats.org/presentationml/2006/main">
  <p:cSld>
    <p:bg>
      <p:bgPr>
        <a:solidFill xmlns:a="http://schemas.openxmlformats.org/drawingml/2006/main">
          <a:srgbClr val="06070A"/>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0C331753-F96C-4DE0-9854-F4433902688B}"/>
              </a:ext>
            </a:extLst>
          </p:cNvPr>
          <p:cNvSpPr>
            <a:spLocks xmlns:a="http://schemas.openxmlformats.org/drawingml/2006/main" noGrp="1"/>
          </p:cNvSpPr>
          <p:nvPr/>
        </p:nvSpPr>
        <p:spPr>
          <a:xfrm xmlns:a="http://schemas.openxmlformats.org/drawingml/2006/main">
            <a:off x="0" y="0"/>
            <a:ext cx="171450" cy="6858000"/>
          </a:xfrm>
          <a:prstGeom xmlns:a="http://schemas.openxmlformats.org/drawingml/2006/main" prst="rect">
            <a:avLst/>
          </a:prstGeom>
          <a:solidFill xmlns:a="http://schemas.openxmlformats.org/drawingml/2006/main">
            <a:srgbClr val="E9A51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B868CBA6-0425-4110-92FA-6673ECCC385B}"/>
              </a:ext>
            </a:extLst>
          </p:cNvPr>
          <p:cNvSpPr>
            <a:spLocks xmlns:a="http://schemas.openxmlformats.org/drawingml/2006/main" noGrp="1"/>
          </p:cNvSpPr>
          <p:nvPr/>
        </p:nvSpPr>
        <p:spPr>
          <a:xfrm xmlns:a="http://schemas.openxmlformats.org/drawingml/2006/main">
            <a:off x="685800" y="666750"/>
            <a:ext cx="2857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E9A51F"/>
                </a:solidFill>
              </a:defRPr>
            </a:pPr>
            <a:r>
              <a:rPr sz="1200" b="1">
                <a:solidFill>
                  <a:srgbClr val="E9A51F"/>
                </a:solidFill>
              </a:rPr>
              <a:t>THE DECISION</a:t>
            </a:r>
          </a:p>
        </p:txBody>
      </p:sp>
      <p:sp>
        <p:nvSpPr>
          <p:cNvPr id="3" name="">
            <a:extLst xmlns:a="http://schemas.openxmlformats.org/drawingml/2006/main">
              <a:ext uri="{FF2B5EF4-FFF2-40B4-BE49-F238E27FC236}">
                <a16:creationId xmlns:a16="http://schemas.microsoft.com/office/drawing/2014/main" id="{382FC115-18CD-42BA-8B28-94688C0E16CE}"/>
              </a:ext>
            </a:extLst>
          </p:cNvPr>
          <p:cNvSpPr>
            <a:spLocks xmlns:a="http://schemas.openxmlformats.org/drawingml/2006/main" noGrp="1"/>
          </p:cNvSpPr>
          <p:nvPr/>
        </p:nvSpPr>
        <p:spPr>
          <a:xfrm xmlns:a="http://schemas.openxmlformats.org/drawingml/2006/main">
            <a:off x="685800" y="1200150"/>
            <a:ext cx="7429500" cy="1200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7F8FA"/>
                </a:solidFill>
              </a:defRPr>
            </a:pPr>
            <a:r>
              <a:rPr sz="3600" b="1">
                <a:solidFill>
                  <a:srgbClr val="F7F8FA"/>
                </a:solidFill>
              </a:rPr>
              <a:t>Approve a design sprint</a:t>
            </a:r>
          </a:p>
          <a:p xmlns:a="http://schemas.openxmlformats.org/drawingml/2006/main">
            <a:pPr algn="l">
              <a:defRPr sz="3600" b="1">
                <a:solidFill>
                  <a:srgbClr val="F7F8FA"/>
                </a:solidFill>
              </a:defRPr>
            </a:pPr>
            <a:r>
              <a:rPr sz="3600" b="1">
                <a:solidFill>
                  <a:srgbClr val="F7F8FA"/>
                </a:solidFill>
              </a:rPr>
              <a:t>for the founding pilot</a:t>
            </a:r>
          </a:p>
        </p:txBody>
      </p:sp>
      <p:sp>
        <p:nvSpPr>
          <p:cNvPr id="4" name="">
            <a:extLst xmlns:a="http://schemas.openxmlformats.org/drawingml/2006/main">
              <a:ext uri="{FF2B5EF4-FFF2-40B4-BE49-F238E27FC236}">
                <a16:creationId xmlns:a16="http://schemas.microsoft.com/office/drawing/2014/main" id="{275FBD66-0A0D-40C7-B51D-880943B1FB25}"/>
              </a:ext>
            </a:extLst>
          </p:cNvPr>
          <p:cNvSpPr>
            <a:spLocks xmlns:a="http://schemas.openxmlformats.org/drawingml/2006/main" noGrp="1"/>
          </p:cNvSpPr>
          <p:nvPr/>
        </p:nvSpPr>
        <p:spPr>
          <a:xfrm xmlns:a="http://schemas.openxmlformats.org/drawingml/2006/main">
            <a:off x="685800" y="2876550"/>
            <a:ext cx="4953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0">
                <a:solidFill>
                  <a:srgbClr val="B8BEC8"/>
                </a:solidFill>
              </a:defRPr>
            </a:pPr>
            <a:r>
              <a:rPr sz="1800" b="0">
                <a:solidFill>
                  <a:srgbClr val="B8BEC8"/>
                </a:solidFill>
              </a:rPr>
              <a:t>Four decisions unlock mobilisation:</a:t>
            </a:r>
          </a:p>
        </p:txBody>
      </p:sp>
      <p:sp>
        <p:nvSpPr>
          <p:cNvPr id="5" name="">
            <a:extLst xmlns:a="http://schemas.openxmlformats.org/drawingml/2006/main">
              <a:ext uri="{FF2B5EF4-FFF2-40B4-BE49-F238E27FC236}">
                <a16:creationId xmlns:a16="http://schemas.microsoft.com/office/drawing/2014/main" id="{16E051BC-E1B6-420C-B09E-A0BDD2E2F1EF}"/>
              </a:ext>
            </a:extLst>
          </p:cNvPr>
          <p:cNvSpPr>
            <a:spLocks xmlns:a="http://schemas.openxmlformats.org/drawingml/2006/main" noGrp="1"/>
          </p:cNvSpPr>
          <p:nvPr/>
        </p:nvSpPr>
        <p:spPr>
          <a:xfrm xmlns:a="http://schemas.openxmlformats.org/drawingml/2006/main">
            <a:off x="685800" y="3524250"/>
            <a:ext cx="95250" cy="95250"/>
          </a:xfrm>
          <a:prstGeom xmlns:a="http://schemas.openxmlformats.org/drawingml/2006/main" prst="roundRect">
            <a:avLst>
              <a:gd name="adj" fmla="val 50000"/>
            </a:avLst>
          </a:prstGeom>
          <a:solidFill xmlns:a="http://schemas.openxmlformats.org/drawingml/2006/main">
            <a:srgbClr val="E9A51F"/>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7572F04D-31B7-41EE-91AE-728E7439BDFF}"/>
              </a:ext>
            </a:extLst>
          </p:cNvPr>
          <p:cNvSpPr>
            <a:spLocks xmlns:a="http://schemas.openxmlformats.org/drawingml/2006/main" noGrp="1"/>
          </p:cNvSpPr>
          <p:nvPr/>
        </p:nvSpPr>
        <p:spPr>
          <a:xfrm xmlns:a="http://schemas.openxmlformats.org/drawingml/2006/main">
            <a:off x="952500" y="3352800"/>
            <a:ext cx="6667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F7F8FA"/>
                </a:solidFill>
              </a:defRPr>
            </a:pPr>
            <a:r>
              <a:rPr sz="1650" b="1">
                <a:solidFill>
                  <a:srgbClr val="F7F8FA"/>
                </a:solidFill>
              </a:rPr>
              <a:t>Executive sponsor</a:t>
            </a:r>
          </a:p>
        </p:txBody>
      </p:sp>
      <p:sp>
        <p:nvSpPr>
          <p:cNvPr id="7" name="">
            <a:extLst xmlns:a="http://schemas.openxmlformats.org/drawingml/2006/main">
              <a:ext uri="{FF2B5EF4-FFF2-40B4-BE49-F238E27FC236}">
                <a16:creationId xmlns:a16="http://schemas.microsoft.com/office/drawing/2014/main" id="{584C7E67-953B-43A4-8553-C8FB9D585955}"/>
              </a:ext>
            </a:extLst>
          </p:cNvPr>
          <p:cNvSpPr>
            <a:spLocks xmlns:a="http://schemas.openxmlformats.org/drawingml/2006/main" noGrp="1"/>
          </p:cNvSpPr>
          <p:nvPr/>
        </p:nvSpPr>
        <p:spPr>
          <a:xfrm xmlns:a="http://schemas.openxmlformats.org/drawingml/2006/main">
            <a:off x="685800" y="4038600"/>
            <a:ext cx="95250" cy="95250"/>
          </a:xfrm>
          <a:prstGeom xmlns:a="http://schemas.openxmlformats.org/drawingml/2006/main" prst="roundRect">
            <a:avLst>
              <a:gd name="adj" fmla="val 50000"/>
            </a:avLst>
          </a:prstGeom>
          <a:solidFill xmlns:a="http://schemas.openxmlformats.org/drawingml/2006/main">
            <a:srgbClr val="E9A51F"/>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C69C81CA-A6D1-40B4-A6EC-A6182ED806BA}"/>
              </a:ext>
            </a:extLst>
          </p:cNvPr>
          <p:cNvSpPr>
            <a:spLocks xmlns:a="http://schemas.openxmlformats.org/drawingml/2006/main" noGrp="1"/>
          </p:cNvSpPr>
          <p:nvPr/>
        </p:nvSpPr>
        <p:spPr>
          <a:xfrm xmlns:a="http://schemas.openxmlformats.org/drawingml/2006/main">
            <a:off x="952500" y="3867150"/>
            <a:ext cx="6667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0">
                <a:solidFill>
                  <a:srgbClr val="F7F8FA"/>
                </a:solidFill>
              </a:defRPr>
            </a:pPr>
            <a:r>
              <a:rPr sz="1650" b="0">
                <a:solidFill>
                  <a:srgbClr val="F7F8FA"/>
                </a:solidFill>
              </a:rPr>
              <a:t>Pilot business unit / framework</a:t>
            </a:r>
          </a:p>
        </p:txBody>
      </p:sp>
      <p:sp>
        <p:nvSpPr>
          <p:cNvPr id="9" name="">
            <a:extLst xmlns:a="http://schemas.openxmlformats.org/drawingml/2006/main">
              <a:ext uri="{FF2B5EF4-FFF2-40B4-BE49-F238E27FC236}">
                <a16:creationId xmlns:a16="http://schemas.microsoft.com/office/drawing/2014/main" id="{E41CBE78-3E1C-430E-BA6F-A0DFB42D9B62}"/>
              </a:ext>
            </a:extLst>
          </p:cNvPr>
          <p:cNvSpPr>
            <a:spLocks xmlns:a="http://schemas.openxmlformats.org/drawingml/2006/main" noGrp="1"/>
          </p:cNvSpPr>
          <p:nvPr/>
        </p:nvSpPr>
        <p:spPr>
          <a:xfrm xmlns:a="http://schemas.openxmlformats.org/drawingml/2006/main">
            <a:off x="685800" y="4552950"/>
            <a:ext cx="95250" cy="95250"/>
          </a:xfrm>
          <a:prstGeom xmlns:a="http://schemas.openxmlformats.org/drawingml/2006/main" prst="roundRect">
            <a:avLst>
              <a:gd name="adj" fmla="val 50000"/>
            </a:avLst>
          </a:prstGeom>
          <a:solidFill xmlns:a="http://schemas.openxmlformats.org/drawingml/2006/main">
            <a:srgbClr val="E9A51F"/>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846CEDB2-7A9D-4883-91B9-2D1292D7A319}"/>
              </a:ext>
            </a:extLst>
          </p:cNvPr>
          <p:cNvSpPr>
            <a:spLocks xmlns:a="http://schemas.openxmlformats.org/drawingml/2006/main" noGrp="1"/>
          </p:cNvSpPr>
          <p:nvPr/>
        </p:nvSpPr>
        <p:spPr>
          <a:xfrm xmlns:a="http://schemas.openxmlformats.org/drawingml/2006/main">
            <a:off x="952500" y="4381500"/>
            <a:ext cx="6667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0">
                <a:solidFill>
                  <a:srgbClr val="F7F8FA"/>
                </a:solidFill>
              </a:defRPr>
            </a:pPr>
            <a:r>
              <a:rPr sz="1650" b="0">
                <a:solidFill>
                  <a:srgbClr val="F7F8FA"/>
                </a:solidFill>
              </a:rPr>
              <a:t>Gross envelope up to £50k, reduced by eligible RFL support</a:t>
            </a:r>
          </a:p>
        </p:txBody>
      </p:sp>
      <p:sp>
        <p:nvSpPr>
          <p:cNvPr id="11" name="">
            <a:extLst xmlns:a="http://schemas.openxmlformats.org/drawingml/2006/main">
              <a:ext uri="{FF2B5EF4-FFF2-40B4-BE49-F238E27FC236}">
                <a16:creationId xmlns:a16="http://schemas.microsoft.com/office/drawing/2014/main" id="{4A07D6CF-FA21-4003-8B51-B3EE17B804DD}"/>
              </a:ext>
            </a:extLst>
          </p:cNvPr>
          <p:cNvSpPr>
            <a:spLocks xmlns:a="http://schemas.openxmlformats.org/drawingml/2006/main" noGrp="1"/>
          </p:cNvSpPr>
          <p:nvPr/>
        </p:nvSpPr>
        <p:spPr>
          <a:xfrm xmlns:a="http://schemas.openxmlformats.org/drawingml/2006/main">
            <a:off x="685800" y="5067300"/>
            <a:ext cx="95250" cy="95250"/>
          </a:xfrm>
          <a:prstGeom xmlns:a="http://schemas.openxmlformats.org/drawingml/2006/main" prst="roundRect">
            <a:avLst>
              <a:gd name="adj" fmla="val 50000"/>
            </a:avLst>
          </a:prstGeom>
          <a:solidFill xmlns:a="http://schemas.openxmlformats.org/drawingml/2006/main">
            <a:srgbClr val="E9A51F"/>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4143DE48-1B3B-41D8-B98A-7E21D5C1E6E6}"/>
              </a:ext>
            </a:extLst>
          </p:cNvPr>
          <p:cNvSpPr>
            <a:spLocks xmlns:a="http://schemas.openxmlformats.org/drawingml/2006/main" noGrp="1"/>
          </p:cNvSpPr>
          <p:nvPr/>
        </p:nvSpPr>
        <p:spPr>
          <a:xfrm xmlns:a="http://schemas.openxmlformats.org/drawingml/2006/main">
            <a:off x="952500" y="4895850"/>
            <a:ext cx="6667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0">
                <a:solidFill>
                  <a:srgbClr val="F7F8FA"/>
                </a:solidFill>
              </a:defRPr>
            </a:pPr>
            <a:r>
              <a:rPr sz="1650" b="0">
                <a:solidFill>
                  <a:srgbClr val="F7F8FA"/>
                </a:solidFill>
              </a:rPr>
              <a:t>Permission to engage an initial group of rugby clubs</a:t>
            </a:r>
          </a:p>
        </p:txBody>
      </p:sp>
      <p:sp>
        <p:nvSpPr>
          <p:cNvPr id="13" name="">
            <a:extLst xmlns:a="http://schemas.openxmlformats.org/drawingml/2006/main">
              <a:ext uri="{FF2B5EF4-FFF2-40B4-BE49-F238E27FC236}">
                <a16:creationId xmlns:a16="http://schemas.microsoft.com/office/drawing/2014/main" id="{127EBC54-5884-42BE-8397-E1C5D0EEB1EB}"/>
              </a:ext>
            </a:extLst>
          </p:cNvPr>
          <p:cNvSpPr>
            <a:spLocks xmlns:a="http://schemas.openxmlformats.org/drawingml/2006/main" noGrp="1"/>
          </p:cNvSpPr>
          <p:nvPr/>
        </p:nvSpPr>
        <p:spPr>
          <a:xfrm xmlns:a="http://schemas.openxmlformats.org/drawingml/2006/main">
            <a:off x="8153400" y="914400"/>
            <a:ext cx="3352800" cy="4762500"/>
          </a:xfrm>
          <a:prstGeom xmlns:a="http://schemas.openxmlformats.org/drawingml/2006/main" prst="roundRect">
            <a:avLst>
              <a:gd name="adj" fmla="val 5682"/>
            </a:avLst>
          </a:prstGeom>
          <a:solidFill xmlns:a="http://schemas.openxmlformats.org/drawingml/2006/main">
            <a:srgbClr val="E9A51F"/>
          </a:solidFill>
          <a:ln xmlns:a="http://schemas.openxmlformats.org/drawingml/2006/main" w="9525">
            <a:solidFill>
              <a:srgbClr val="E9A51F"/>
            </a:solidFill>
            <a:prstDash val="solid"/>
          </a:ln>
        </p:spPr>
      </p:sp>
      <p:sp>
        <p:nvSpPr>
          <p:cNvPr id="14" name="">
            <a:extLst xmlns:a="http://schemas.openxmlformats.org/drawingml/2006/main">
              <a:ext uri="{FF2B5EF4-FFF2-40B4-BE49-F238E27FC236}">
                <a16:creationId xmlns:a16="http://schemas.microsoft.com/office/drawing/2014/main" id="{6506526A-4B77-48A8-BB28-71C7E63FBCCF}"/>
              </a:ext>
            </a:extLst>
          </p:cNvPr>
          <p:cNvSpPr>
            <a:spLocks xmlns:a="http://schemas.openxmlformats.org/drawingml/2006/main" noGrp="1"/>
          </p:cNvSpPr>
          <p:nvPr/>
        </p:nvSpPr>
        <p:spPr>
          <a:xfrm xmlns:a="http://schemas.openxmlformats.org/drawingml/2006/main">
            <a:off x="8515350" y="1333500"/>
            <a:ext cx="264795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850" b="1">
                <a:solidFill>
                  <a:srgbClr val="06070A"/>
                </a:solidFill>
              </a:defRPr>
            </a:pPr>
            <a:r>
              <a:rPr sz="2850" b="1">
                <a:solidFill>
                  <a:srgbClr val="06070A"/>
                </a:solidFill>
              </a:rPr>
              <a:t>ATHLETE</a:t>
            </a:r>
          </a:p>
          <a:p xmlns:a="http://schemas.openxmlformats.org/drawingml/2006/main">
            <a:pPr algn="ctr">
              <a:defRPr sz="2850" b="1">
                <a:solidFill>
                  <a:srgbClr val="06070A"/>
                </a:solidFill>
              </a:defRPr>
            </a:pPr>
            <a:r>
              <a:rPr sz="2850" b="1">
                <a:solidFill>
                  <a:srgbClr val="06070A"/>
                </a:solidFill>
              </a:rPr>
              <a:t>PATHWAYS</a:t>
            </a:r>
          </a:p>
        </p:txBody>
      </p:sp>
      <p:sp>
        <p:nvSpPr>
          <p:cNvPr id="15" name="">
            <a:extLst xmlns:a="http://schemas.openxmlformats.org/drawingml/2006/main">
              <a:ext uri="{FF2B5EF4-FFF2-40B4-BE49-F238E27FC236}">
                <a16:creationId xmlns:a16="http://schemas.microsoft.com/office/drawing/2014/main" id="{DF9AED27-BCF1-4809-85EF-53057B5B00B0}"/>
              </a:ext>
            </a:extLst>
          </p:cNvPr>
          <p:cNvSpPr>
            <a:spLocks xmlns:a="http://schemas.openxmlformats.org/drawingml/2006/main" noGrp="1"/>
          </p:cNvSpPr>
          <p:nvPr/>
        </p:nvSpPr>
        <p:spPr>
          <a:xfrm xmlns:a="http://schemas.openxmlformats.org/drawingml/2006/main">
            <a:off x="8763000" y="2705100"/>
            <a:ext cx="2152650" cy="28575"/>
          </a:xfrm>
          <a:prstGeom xmlns:a="http://schemas.openxmlformats.org/drawingml/2006/main" prst="rect">
            <a:avLst/>
          </a:prstGeom>
          <a:solidFill xmlns:a="http://schemas.openxmlformats.org/drawingml/2006/main">
            <a:srgbClr val="06070A"/>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80B26507-FE33-47F6-99A6-039FAB2D6E9C}"/>
              </a:ext>
            </a:extLst>
          </p:cNvPr>
          <p:cNvSpPr>
            <a:spLocks xmlns:a="http://schemas.openxmlformats.org/drawingml/2006/main" noGrp="1"/>
          </p:cNvSpPr>
          <p:nvPr/>
        </p:nvSpPr>
        <p:spPr>
          <a:xfrm xmlns:a="http://schemas.openxmlformats.org/drawingml/2006/main">
            <a:off x="8515350" y="3009900"/>
            <a:ext cx="26479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350" b="1">
                <a:solidFill>
                  <a:srgbClr val="06070A"/>
                </a:solidFill>
              </a:defRPr>
            </a:pPr>
            <a:r>
              <a:rPr sz="1350" b="1">
                <a:solidFill>
                  <a:srgbClr val="06070A"/>
                </a:solidFill>
              </a:rPr>
              <a:t>Founding employer</a:t>
            </a:r>
          </a:p>
        </p:txBody>
      </p:sp>
      <p:sp>
        <p:nvSpPr>
          <p:cNvPr id="17" name="">
            <a:extLst xmlns:a="http://schemas.openxmlformats.org/drawingml/2006/main">
              <a:ext uri="{FF2B5EF4-FFF2-40B4-BE49-F238E27FC236}">
                <a16:creationId xmlns:a16="http://schemas.microsoft.com/office/drawing/2014/main" id="{C1D0060E-4BB0-4024-9D53-7622E8DB1A3A}"/>
              </a:ext>
            </a:extLst>
          </p:cNvPr>
          <p:cNvSpPr>
            <a:spLocks xmlns:a="http://schemas.openxmlformats.org/drawingml/2006/main" noGrp="1"/>
          </p:cNvSpPr>
          <p:nvPr/>
        </p:nvSpPr>
        <p:spPr>
          <a:xfrm xmlns:a="http://schemas.openxmlformats.org/drawingml/2006/main">
            <a:off x="8420100" y="3448050"/>
            <a:ext cx="28384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950" b="1">
                <a:solidFill>
                  <a:srgbClr val="06070A"/>
                </a:solidFill>
              </a:defRPr>
            </a:pPr>
            <a:r>
              <a:rPr sz="1950" b="1">
                <a:solidFill>
                  <a:srgbClr val="06070A"/>
                </a:solidFill>
              </a:rPr>
              <a:t>United Infrastructure</a:t>
            </a:r>
          </a:p>
        </p:txBody>
      </p:sp>
      <p:sp>
        <p:nvSpPr>
          <p:cNvPr id="18" name="">
            <a:extLst xmlns:a="http://schemas.openxmlformats.org/drawingml/2006/main">
              <a:ext uri="{FF2B5EF4-FFF2-40B4-BE49-F238E27FC236}">
                <a16:creationId xmlns:a16="http://schemas.microsoft.com/office/drawing/2014/main" id="{EB9878BF-4C57-4B8F-AA22-0B867D6F55E0}"/>
              </a:ext>
            </a:extLst>
          </p:cNvPr>
          <p:cNvSpPr>
            <a:spLocks xmlns:a="http://schemas.openxmlformats.org/drawingml/2006/main" noGrp="1"/>
          </p:cNvSpPr>
          <p:nvPr/>
        </p:nvSpPr>
        <p:spPr>
          <a:xfrm xmlns:a="http://schemas.openxmlformats.org/drawingml/2006/main">
            <a:off x="8515350" y="4514850"/>
            <a:ext cx="26479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06070A"/>
                </a:solidFill>
              </a:defRPr>
            </a:pPr>
            <a:r>
              <a:rPr sz="1650" b="1">
                <a:solidFill>
                  <a:srgbClr val="06070A"/>
                </a:solidFill>
              </a:rPr>
              <a:t>From the game.</a:t>
            </a:r>
          </a:p>
          <a:p xmlns:a="http://schemas.openxmlformats.org/drawingml/2006/main">
            <a:pPr algn="ctr">
              <a:defRPr sz="1650" b="1">
                <a:solidFill>
                  <a:srgbClr val="06070A"/>
                </a:solidFill>
              </a:defRPr>
            </a:pPr>
            <a:r>
              <a:rPr sz="1650" b="1">
                <a:solidFill>
                  <a:srgbClr val="06070A"/>
                </a:solidFill>
              </a:rPr>
              <a:t>Into your future.</a:t>
            </a:r>
          </a:p>
        </p:txBody>
      </p:sp>
      <p:sp>
        <p:nvSpPr>
          <p:cNvPr id="19" name="">
            <a:extLst xmlns:a="http://schemas.openxmlformats.org/drawingml/2006/main">
              <a:ext uri="{FF2B5EF4-FFF2-40B4-BE49-F238E27FC236}">
                <a16:creationId xmlns:a16="http://schemas.microsoft.com/office/drawing/2014/main" id="{E5E6D031-421E-48B1-9D23-660E759C72D5}"/>
              </a:ext>
            </a:extLst>
          </p:cNvPr>
          <p:cNvSpPr>
            <a:spLocks xmlns:a="http://schemas.openxmlformats.org/drawingml/2006/main" noGrp="1"/>
          </p:cNvSpPr>
          <p:nvPr/>
        </p:nvSpPr>
        <p:spPr>
          <a:xfrm xmlns:a="http://schemas.openxmlformats.org/drawingml/2006/main">
            <a:off x="685800" y="5829300"/>
            <a:ext cx="69532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E9A51F"/>
                </a:solidFill>
              </a:defRPr>
            </a:pPr>
            <a:r>
              <a:rPr sz="1500" b="1">
                <a:solidFill>
                  <a:srgbClr val="E9A51F"/>
                </a:solidFill>
              </a:rPr>
              <a:t>A workforce pathway with</a:t>
            </a:r>
          </a:p>
          <a:p xmlns:a="http://schemas.openxmlformats.org/drawingml/2006/main">
            <a:pPr algn="l">
              <a:defRPr sz="1500" b="1">
                <a:solidFill>
                  <a:srgbClr val="E9A51F"/>
                </a:solidFill>
              </a:defRPr>
            </a:pPr>
            <a:r>
              <a:rPr sz="1500" b="1">
                <a:solidFill>
                  <a:srgbClr val="E9A51F"/>
                </a:solidFill>
              </a:rPr>
              <a:t>commercial and social value.</a:t>
            </a:r>
          </a:p>
        </p:txBody>
      </p:sp>
    </p:spTree>
    <p:extLst>
      <p:ext uri="{BB962C8B-B14F-4D97-AF65-F5344CB8AC3E}">
        <p14:creationId xmlns:p14="http://schemas.microsoft.com/office/powerpoint/2010/main" val="816384776"/>
      </p:ext>
    </p:extLst>
  </p:cSld>
</p:sld>
</file>

<file path=ppt/slides/slide2.xml><?xml version="1.0" encoding="utf-8"?>
<p:sld xmlns:p="http://schemas.openxmlformats.org/presentationml/2006/main">
  <p:cSld>
    <p:bg>
      <p:bgPr>
        <a:solidFill xmlns:a="http://schemas.openxmlformats.org/drawingml/2006/main">
          <a:srgbClr val="06070A"/>
        </a:solidFill>
      </p:bgPr>
    </p:bg>
    <p:spTree>
      <p:nvGrpSpPr>
        <p:cNvPr id="1" name=""/>
        <p:cNvGrpSpPr/>
        <p:nvPr/>
      </p:nvGrpSpPr>
      <p:grpSpPr>
        <a:xfrm xmlns:a="http://schemas.openxmlformats.org/drawingml/2006/main"/>
      </p:grpSpPr>
      <p:sp>
        <p:nvSpPr>
          <p:cNvPr id="30" name="">
            <a:extLst xmlns:a="http://schemas.openxmlformats.org/drawingml/2006/main">
              <a:ext uri="{FF2B5EF4-FFF2-40B4-BE49-F238E27FC236}">
                <a16:creationId xmlns:a16="http://schemas.microsoft.com/office/drawing/2014/main" id="{6D044F8C-5D7E-4A10-B76C-F673FB5E5C3D}"/>
              </a:ext>
            </a:extLst>
          </p:cNvPr>
          <p:cNvSpPr>
            <a:spLocks xmlns:a="http://schemas.openxmlformats.org/drawingml/2006/main" noGrp="1"/>
          </p:cNvSpPr>
          <p:nvPr/>
        </p:nvSpPr>
        <p:spPr>
          <a:xfrm xmlns:a="http://schemas.openxmlformats.org/drawingml/2006/main">
            <a:off x="685800" y="381000"/>
            <a:ext cx="4762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1">
                <a:solidFill>
                  <a:srgbClr val="E9A51F"/>
                </a:solidFill>
              </a:defRPr>
            </a:pPr>
            <a:r>
              <a:rPr sz="1125" b="1">
                <a:solidFill>
                  <a:srgbClr val="E9A51F"/>
                </a:solidFill>
              </a:rPr>
              <a:t>FOUNDER STORY</a:t>
            </a:r>
          </a:p>
        </p:txBody>
      </p:sp>
      <p:sp>
        <p:nvSpPr>
          <p:cNvPr id="2" name="">
            <a:extLst xmlns:a="http://schemas.openxmlformats.org/drawingml/2006/main">
              <a:ext uri="{FF2B5EF4-FFF2-40B4-BE49-F238E27FC236}">
                <a16:creationId xmlns:a16="http://schemas.microsoft.com/office/drawing/2014/main" id="{54643ABB-86C4-4837-9F01-4246DB3ADFDD}"/>
              </a:ext>
            </a:extLst>
          </p:cNvPr>
          <p:cNvSpPr>
            <a:spLocks xmlns:a="http://schemas.openxmlformats.org/drawingml/2006/main" noGrp="1"/>
          </p:cNvSpPr>
          <p:nvPr/>
        </p:nvSpPr>
        <p:spPr>
          <a:xfrm xmlns:a="http://schemas.openxmlformats.org/drawingml/2006/main">
            <a:off x="685800" y="666750"/>
            <a:ext cx="108204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F7F8FA"/>
                </a:solidFill>
              </a:defRPr>
            </a:pPr>
            <a:r>
              <a:rPr sz="2850" b="1">
                <a:solidFill>
                  <a:srgbClr val="F7F8FA"/>
                </a:solidFill>
              </a:rPr>
              <a:t>The pathway has already been proven</a:t>
            </a:r>
          </a:p>
        </p:txBody>
      </p:sp>
      <p:sp>
        <p:nvSpPr>
          <p:cNvPr id="3" name="">
            <a:extLst xmlns:a="http://schemas.openxmlformats.org/drawingml/2006/main">
              <a:ext uri="{FF2B5EF4-FFF2-40B4-BE49-F238E27FC236}">
                <a16:creationId xmlns:a16="http://schemas.microsoft.com/office/drawing/2014/main" id="{26BE5855-F29C-4164-8B9E-79BD6FDD58A8}"/>
              </a:ext>
            </a:extLst>
          </p:cNvPr>
          <p:cNvSpPr>
            <a:spLocks xmlns:a="http://schemas.openxmlformats.org/drawingml/2006/main" noGrp="1"/>
          </p:cNvSpPr>
          <p:nvPr/>
        </p:nvSpPr>
        <p:spPr>
          <a:xfrm xmlns:a="http://schemas.openxmlformats.org/drawingml/2006/main">
            <a:off x="685800" y="1409700"/>
            <a:ext cx="857250" cy="38100"/>
          </a:xfrm>
          <a:prstGeom xmlns:a="http://schemas.openxmlformats.org/drawingml/2006/main" prst="rect">
            <a:avLst/>
          </a:prstGeom>
          <a:solidFill xmlns:a="http://schemas.openxmlformats.org/drawingml/2006/main">
            <a:srgbClr val="E9A51F"/>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5BBA366D-B420-444E-ABDF-AB24C46DFD20}"/>
              </a:ext>
            </a:extLst>
          </p:cNvPr>
          <p:cNvSpPr>
            <a:spLocks xmlns:a="http://schemas.openxmlformats.org/drawingml/2006/main" noGrp="1"/>
          </p:cNvSpPr>
          <p:nvPr/>
        </p:nvSpPr>
        <p:spPr>
          <a:xfrm xmlns:a="http://schemas.openxmlformats.org/drawingml/2006/main">
            <a:off x="685800" y="1752600"/>
            <a:ext cx="4000500" cy="4000500"/>
          </a:xfrm>
          <a:prstGeom xmlns:a="http://schemas.openxmlformats.org/drawingml/2006/main" prst="roundRect">
            <a:avLst>
              <a:gd name="adj" fmla="val 4286"/>
            </a:avLst>
          </a:prstGeom>
          <a:solidFill xmlns:a="http://schemas.openxmlformats.org/drawingml/2006/main">
            <a:srgbClr val="12151A"/>
          </a:solidFill>
          <a:ln xmlns:a="http://schemas.openxmlformats.org/drawingml/2006/main" w="9525">
            <a:solidFill>
              <a:srgbClr val="6F7783"/>
            </a:solidFill>
            <a:prstDash val="solid"/>
          </a:ln>
        </p:spPr>
      </p:sp>
      <p:sp>
        <p:nvSpPr>
          <p:cNvPr id="5" name="">
            <a:extLst xmlns:a="http://schemas.openxmlformats.org/drawingml/2006/main">
              <a:ext uri="{FF2B5EF4-FFF2-40B4-BE49-F238E27FC236}">
                <a16:creationId xmlns:a16="http://schemas.microsoft.com/office/drawing/2014/main" id="{C5FCAD41-5F59-401E-BD1E-50F3EFA62A72}"/>
              </a:ext>
            </a:extLst>
          </p:cNvPr>
          <p:cNvSpPr>
            <a:spLocks xmlns:a="http://schemas.openxmlformats.org/drawingml/2006/main" noGrp="1"/>
          </p:cNvSpPr>
          <p:nvPr/>
        </p:nvSpPr>
        <p:spPr>
          <a:xfrm xmlns:a="http://schemas.openxmlformats.org/drawingml/2006/main">
            <a:off x="1028700" y="2047875"/>
            <a:ext cx="1381125"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4650" b="1">
                <a:solidFill>
                  <a:srgbClr val="E9A51F"/>
                </a:solidFill>
              </a:defRPr>
            </a:pPr>
            <a:r>
              <a:rPr sz="4650" b="1">
                <a:solidFill>
                  <a:srgbClr val="E9A51F"/>
                </a:solidFill>
              </a:rPr>
              <a:t>17</a:t>
            </a:r>
          </a:p>
        </p:txBody>
      </p:sp>
      <p:sp>
        <p:nvSpPr>
          <p:cNvPr id="6" name="">
            <a:extLst xmlns:a="http://schemas.openxmlformats.org/drawingml/2006/main">
              <a:ext uri="{FF2B5EF4-FFF2-40B4-BE49-F238E27FC236}">
                <a16:creationId xmlns:a16="http://schemas.microsoft.com/office/drawing/2014/main" id="{B2052D12-E7B3-420E-9C28-0C35C5C32474}"/>
              </a:ext>
            </a:extLst>
          </p:cNvPr>
          <p:cNvSpPr>
            <a:spLocks xmlns:a="http://schemas.openxmlformats.org/drawingml/2006/main" noGrp="1"/>
          </p:cNvSpPr>
          <p:nvPr/>
        </p:nvSpPr>
        <p:spPr>
          <a:xfrm xmlns:a="http://schemas.openxmlformats.org/drawingml/2006/main">
            <a:off x="1028700" y="2857500"/>
            <a:ext cx="27622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F7F8FA"/>
                </a:solidFill>
              </a:defRPr>
            </a:pPr>
            <a:r>
              <a:rPr sz="1650" b="1">
                <a:solidFill>
                  <a:srgbClr val="F7F8FA"/>
                </a:solidFill>
              </a:rPr>
              <a:t>years in professional</a:t>
            </a:r>
          </a:p>
          <a:p xmlns:a="http://schemas.openxmlformats.org/drawingml/2006/main">
            <a:pPr algn="l">
              <a:defRPr sz="1650" b="1">
                <a:solidFill>
                  <a:srgbClr val="F7F8FA"/>
                </a:solidFill>
              </a:defRPr>
            </a:pPr>
            <a:r>
              <a:rPr sz="1650" b="1">
                <a:solidFill>
                  <a:srgbClr val="F7F8FA"/>
                </a:solidFill>
              </a:rPr>
              <a:t>rugby league</a:t>
            </a:r>
          </a:p>
        </p:txBody>
      </p:sp>
      <p:sp>
        <p:nvSpPr>
          <p:cNvPr id="7" name="">
            <a:extLst xmlns:a="http://schemas.openxmlformats.org/drawingml/2006/main">
              <a:ext uri="{FF2B5EF4-FFF2-40B4-BE49-F238E27FC236}">
                <a16:creationId xmlns:a16="http://schemas.microsoft.com/office/drawing/2014/main" id="{BFB82773-A5A0-45A5-BF8A-0A59BBEC78FC}"/>
              </a:ext>
            </a:extLst>
          </p:cNvPr>
          <p:cNvSpPr>
            <a:spLocks xmlns:a="http://schemas.openxmlformats.org/drawingml/2006/main" noGrp="1"/>
          </p:cNvSpPr>
          <p:nvPr/>
        </p:nvSpPr>
        <p:spPr>
          <a:xfrm xmlns:a="http://schemas.openxmlformats.org/drawingml/2006/main">
            <a:off x="1028700" y="3762375"/>
            <a:ext cx="2762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6C453"/>
                </a:solidFill>
              </a:defRPr>
            </a:pPr>
            <a:r>
              <a:rPr sz="1800" b="1">
                <a:solidFill>
                  <a:srgbClr val="F6C453"/>
                </a:solidFill>
              </a:rPr>
              <a:t>Castleford Tigers</a:t>
            </a:r>
          </a:p>
        </p:txBody>
      </p:sp>
      <p:sp>
        <p:nvSpPr>
          <p:cNvPr id="8" name="">
            <a:extLst xmlns:a="http://schemas.openxmlformats.org/drawingml/2006/main">
              <a:ext uri="{FF2B5EF4-FFF2-40B4-BE49-F238E27FC236}">
                <a16:creationId xmlns:a16="http://schemas.microsoft.com/office/drawing/2014/main" id="{F5CFE2AC-9E0A-4365-8A44-8BB5E4787F95}"/>
              </a:ext>
            </a:extLst>
          </p:cNvPr>
          <p:cNvSpPr>
            <a:spLocks xmlns:a="http://schemas.openxmlformats.org/drawingml/2006/main" noGrp="1"/>
          </p:cNvSpPr>
          <p:nvPr/>
        </p:nvSpPr>
        <p:spPr>
          <a:xfrm xmlns:a="http://schemas.openxmlformats.org/drawingml/2006/main">
            <a:off x="1028700" y="4171950"/>
            <a:ext cx="30480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B8BEC8"/>
                </a:solidFill>
              </a:defRPr>
            </a:pPr>
            <a:r>
              <a:rPr sz="1200" b="0">
                <a:solidFill>
                  <a:srgbClr val="B8BEC8"/>
                </a:solidFill>
              </a:rPr>
              <a:t>2014 Challenge Cup Final</a:t>
            </a:r>
          </a:p>
          <a:p xmlns:a="http://schemas.openxmlformats.org/drawingml/2006/main">
            <a:pPr algn="l">
              <a:defRPr sz="1200" b="0">
                <a:solidFill>
                  <a:srgbClr val="B8BEC8"/>
                </a:solidFill>
              </a:defRPr>
            </a:pPr>
            <a:r>
              <a:rPr sz="1200" b="0">
                <a:solidFill>
                  <a:srgbClr val="B8BEC8"/>
                </a:solidFill>
              </a:rPr>
              <a:t>2017 League Leaders’ Shield</a:t>
            </a:r>
          </a:p>
          <a:p xmlns:a="http://schemas.openxmlformats.org/drawingml/2006/main">
            <a:pPr algn="l">
              <a:defRPr sz="1200" b="0">
                <a:solidFill>
                  <a:srgbClr val="B8BEC8"/>
                </a:solidFill>
              </a:defRPr>
            </a:pPr>
            <a:r>
              <a:rPr sz="1200" b="0">
                <a:solidFill>
                  <a:srgbClr val="B8BEC8"/>
                </a:solidFill>
              </a:rPr>
              <a:t>2017 Super League Grand Final</a:t>
            </a:r>
          </a:p>
          <a:p xmlns:a="http://schemas.openxmlformats.org/drawingml/2006/main">
            <a:pPr algn="l">
              <a:defRPr sz="1200" b="0">
                <a:solidFill>
                  <a:srgbClr val="B8BEC8"/>
                </a:solidFill>
              </a:defRPr>
            </a:pPr>
            <a:r>
              <a:rPr sz="1200" b="0">
                <a:solidFill>
                  <a:srgbClr val="B8BEC8"/>
                </a:solidFill>
              </a:rPr>
              <a:t>2021 Challenge Cup Final</a:t>
            </a:r>
          </a:p>
        </p:txBody>
      </p:sp>
      <p:sp>
        <p:nvSpPr>
          <p:cNvPr id="9" name="">
            <a:extLst xmlns:a="http://schemas.openxmlformats.org/drawingml/2006/main">
              <a:ext uri="{FF2B5EF4-FFF2-40B4-BE49-F238E27FC236}">
                <a16:creationId xmlns:a16="http://schemas.microsoft.com/office/drawing/2014/main" id="{AA1B1B56-813B-41AF-9787-2C2D5C2DB8E3}"/>
              </a:ext>
            </a:extLst>
          </p:cNvPr>
          <p:cNvSpPr>
            <a:spLocks xmlns:a="http://schemas.openxmlformats.org/drawingml/2006/main" noGrp="1"/>
          </p:cNvSpPr>
          <p:nvPr/>
        </p:nvSpPr>
        <p:spPr>
          <a:xfrm xmlns:a="http://schemas.openxmlformats.org/drawingml/2006/main">
            <a:off x="1028700" y="5048250"/>
            <a:ext cx="2857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1">
                <a:solidFill>
                  <a:srgbClr val="E9A51F"/>
                </a:solidFill>
              </a:defRPr>
            </a:pPr>
            <a:r>
              <a:rPr sz="1125" b="1">
                <a:solidFill>
                  <a:srgbClr val="E9A51F"/>
                </a:solidFill>
              </a:rPr>
              <a:t>TESTIMONIAL RECOGNITION</a:t>
            </a:r>
          </a:p>
        </p:txBody>
      </p:sp>
      <p:sp>
        <p:nvSpPr>
          <p:cNvPr id="10" name="">
            <a:extLst xmlns:a="http://schemas.openxmlformats.org/drawingml/2006/main">
              <a:ext uri="{FF2B5EF4-FFF2-40B4-BE49-F238E27FC236}">
                <a16:creationId xmlns:a16="http://schemas.microsoft.com/office/drawing/2014/main" id="{C0C51471-9633-4CFF-BF58-6E5089E14386}"/>
              </a:ext>
            </a:extLst>
          </p:cNvPr>
          <p:cNvSpPr>
            <a:spLocks xmlns:a="http://schemas.openxmlformats.org/drawingml/2006/main" noGrp="1"/>
          </p:cNvSpPr>
          <p:nvPr/>
        </p:nvSpPr>
        <p:spPr>
          <a:xfrm xmlns:a="http://schemas.openxmlformats.org/drawingml/2006/main">
            <a:off x="1028700" y="5267325"/>
            <a:ext cx="3048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F7F8FA"/>
                </a:solidFill>
              </a:defRPr>
            </a:pPr>
            <a:r>
              <a:rPr sz="1200" b="1">
                <a:solidFill>
                  <a:srgbClr val="F7F8FA"/>
                </a:solidFill>
              </a:rPr>
              <a:t>Awarded for commitment to Castleford Tigers, community work and rugby league.</a:t>
            </a:r>
          </a:p>
        </p:txBody>
      </p:sp>
      <p:sp>
        <p:nvSpPr>
          <p:cNvPr id="11" name="">
            <a:extLst xmlns:a="http://schemas.openxmlformats.org/drawingml/2006/main">
              <a:ext uri="{FF2B5EF4-FFF2-40B4-BE49-F238E27FC236}">
                <a16:creationId xmlns:a16="http://schemas.microsoft.com/office/drawing/2014/main" id="{52D7DEEF-C7AE-4315-B476-D0A5534C8F7D}"/>
              </a:ext>
            </a:extLst>
          </p:cNvPr>
          <p:cNvSpPr>
            <a:spLocks xmlns:a="http://schemas.openxmlformats.org/drawingml/2006/main" noGrp="1"/>
          </p:cNvSpPr>
          <p:nvPr/>
        </p:nvSpPr>
        <p:spPr>
          <a:xfrm xmlns:a="http://schemas.openxmlformats.org/drawingml/2006/main">
            <a:off x="5219700" y="1885950"/>
            <a:ext cx="5619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1">
                <a:solidFill>
                  <a:srgbClr val="F7F8FA"/>
                </a:solidFill>
              </a:defRPr>
            </a:pPr>
            <a:r>
              <a:rPr sz="1875" b="1">
                <a:solidFill>
                  <a:srgbClr val="F7F8FA"/>
                </a:solidFill>
              </a:rPr>
              <a:t>Nathan’s transition</a:t>
            </a:r>
          </a:p>
        </p:txBody>
      </p:sp>
      <p:sp>
        <p:nvSpPr>
          <p:cNvPr id="12" name="">
            <a:extLst xmlns:a="http://schemas.openxmlformats.org/drawingml/2006/main">
              <a:ext uri="{FF2B5EF4-FFF2-40B4-BE49-F238E27FC236}">
                <a16:creationId xmlns:a16="http://schemas.microsoft.com/office/drawing/2014/main" id="{1C7E4728-9021-476B-9CDB-BD5D04383B83}"/>
              </a:ext>
            </a:extLst>
          </p:cNvPr>
          <p:cNvSpPr>
            <a:spLocks xmlns:a="http://schemas.openxmlformats.org/drawingml/2006/main" noGrp="1"/>
          </p:cNvSpPr>
          <p:nvPr/>
        </p:nvSpPr>
        <p:spPr>
          <a:xfrm xmlns:a="http://schemas.openxmlformats.org/drawingml/2006/main">
            <a:off x="5219700" y="2457450"/>
            <a:ext cx="400050" cy="400050"/>
          </a:xfrm>
          <a:prstGeom xmlns:a="http://schemas.openxmlformats.org/drawingml/2006/main" prst="roundRect">
            <a:avLst>
              <a:gd name="adj" fmla="val 50000"/>
            </a:avLst>
          </a:prstGeom>
          <a:solidFill xmlns:a="http://schemas.openxmlformats.org/drawingml/2006/main">
            <a:srgbClr val="E9A51F"/>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C1751C0F-5F0B-4B11-96AD-43C0E1422D26}"/>
              </a:ext>
            </a:extLst>
          </p:cNvPr>
          <p:cNvSpPr>
            <a:spLocks xmlns:a="http://schemas.openxmlformats.org/drawingml/2006/main" noGrp="1"/>
          </p:cNvSpPr>
          <p:nvPr/>
        </p:nvSpPr>
        <p:spPr>
          <a:xfrm xmlns:a="http://schemas.openxmlformats.org/drawingml/2006/main">
            <a:off x="5219700" y="2457450"/>
            <a:ext cx="4000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00" b="1">
                <a:solidFill>
                  <a:srgbClr val="06070A"/>
                </a:solidFill>
              </a:defRPr>
            </a:pPr>
            <a:r>
              <a:rPr sz="1500" b="1">
                <a:solidFill>
                  <a:srgbClr val="06070A"/>
                </a:solidFill>
              </a:rPr>
              <a:t>1</a:t>
            </a:r>
          </a:p>
        </p:txBody>
      </p:sp>
      <p:sp>
        <p:nvSpPr>
          <p:cNvPr id="14" name="">
            <a:extLst xmlns:a="http://schemas.openxmlformats.org/drawingml/2006/main">
              <a:ext uri="{FF2B5EF4-FFF2-40B4-BE49-F238E27FC236}">
                <a16:creationId xmlns:a16="http://schemas.microsoft.com/office/drawing/2014/main" id="{69EC71DC-560F-494E-8CA0-0298250415FB}"/>
              </a:ext>
            </a:extLst>
          </p:cNvPr>
          <p:cNvSpPr>
            <a:spLocks xmlns:a="http://schemas.openxmlformats.org/drawingml/2006/main" noGrp="1"/>
          </p:cNvSpPr>
          <p:nvPr/>
        </p:nvSpPr>
        <p:spPr>
          <a:xfrm xmlns:a="http://schemas.openxmlformats.org/drawingml/2006/main">
            <a:off x="5829300" y="2428875"/>
            <a:ext cx="5000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75" b="1">
                <a:solidFill>
                  <a:srgbClr val="F7F8FA"/>
                </a:solidFill>
              </a:defRPr>
            </a:pPr>
            <a:r>
              <a:rPr sz="1575" b="1">
                <a:solidFill>
                  <a:srgbClr val="F7F8FA"/>
                </a:solidFill>
              </a:rPr>
              <a:t>Club sponsor opened the door</a:t>
            </a:r>
          </a:p>
        </p:txBody>
      </p:sp>
      <p:sp>
        <p:nvSpPr>
          <p:cNvPr id="15" name="">
            <a:extLst xmlns:a="http://schemas.openxmlformats.org/drawingml/2006/main">
              <a:ext uri="{FF2B5EF4-FFF2-40B4-BE49-F238E27FC236}">
                <a16:creationId xmlns:a16="http://schemas.microsoft.com/office/drawing/2014/main" id="{CC98D05E-D724-46F0-95AA-1CCF75C76226}"/>
              </a:ext>
            </a:extLst>
          </p:cNvPr>
          <p:cNvSpPr>
            <a:spLocks xmlns:a="http://schemas.openxmlformats.org/drawingml/2006/main" noGrp="1"/>
          </p:cNvSpPr>
          <p:nvPr/>
        </p:nvSpPr>
        <p:spPr>
          <a:xfrm xmlns:a="http://schemas.openxmlformats.org/drawingml/2006/main">
            <a:off x="5829300" y="2733675"/>
            <a:ext cx="5000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B8BEC8"/>
                </a:solidFill>
              </a:defRPr>
            </a:pPr>
            <a:r>
              <a:rPr sz="1200" b="0">
                <a:solidFill>
                  <a:srgbClr val="B8BEC8"/>
                </a:solidFill>
              </a:rPr>
              <a:t>Barhale provided the first construction opportunity.</a:t>
            </a:r>
          </a:p>
        </p:txBody>
      </p:sp>
      <p:sp>
        <p:nvSpPr>
          <p:cNvPr id="16" name="">
            <a:extLst xmlns:a="http://schemas.openxmlformats.org/drawingml/2006/main">
              <a:ext uri="{FF2B5EF4-FFF2-40B4-BE49-F238E27FC236}">
                <a16:creationId xmlns:a16="http://schemas.microsoft.com/office/drawing/2014/main" id="{01862E38-CCE8-494D-B806-3B1D85B26D23}"/>
              </a:ext>
            </a:extLst>
          </p:cNvPr>
          <p:cNvSpPr>
            <a:spLocks xmlns:a="http://schemas.openxmlformats.org/drawingml/2006/main" noGrp="1"/>
          </p:cNvSpPr>
          <p:nvPr/>
        </p:nvSpPr>
        <p:spPr>
          <a:xfrm xmlns:a="http://schemas.openxmlformats.org/drawingml/2006/main">
            <a:off x="5219700" y="3295650"/>
            <a:ext cx="400050" cy="400050"/>
          </a:xfrm>
          <a:prstGeom xmlns:a="http://schemas.openxmlformats.org/drawingml/2006/main" prst="roundRect">
            <a:avLst>
              <a:gd name="adj" fmla="val 50000"/>
            </a:avLst>
          </a:prstGeom>
          <a:solidFill xmlns:a="http://schemas.openxmlformats.org/drawingml/2006/main">
            <a:srgbClr val="E9A51F"/>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AB8E0BCF-F95D-4626-9436-0793811BA559}"/>
              </a:ext>
            </a:extLst>
          </p:cNvPr>
          <p:cNvSpPr>
            <a:spLocks xmlns:a="http://schemas.openxmlformats.org/drawingml/2006/main" noGrp="1"/>
          </p:cNvSpPr>
          <p:nvPr/>
        </p:nvSpPr>
        <p:spPr>
          <a:xfrm xmlns:a="http://schemas.openxmlformats.org/drawingml/2006/main">
            <a:off x="5219700" y="3295650"/>
            <a:ext cx="4000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00" b="1">
                <a:solidFill>
                  <a:srgbClr val="06070A"/>
                </a:solidFill>
              </a:defRPr>
            </a:pPr>
            <a:r>
              <a:rPr sz="1500" b="1">
                <a:solidFill>
                  <a:srgbClr val="06070A"/>
                </a:solidFill>
              </a:rPr>
              <a:t>2</a:t>
            </a:r>
          </a:p>
        </p:txBody>
      </p:sp>
      <p:sp>
        <p:nvSpPr>
          <p:cNvPr id="18" name="">
            <a:extLst xmlns:a="http://schemas.openxmlformats.org/drawingml/2006/main">
              <a:ext uri="{FF2B5EF4-FFF2-40B4-BE49-F238E27FC236}">
                <a16:creationId xmlns:a16="http://schemas.microsoft.com/office/drawing/2014/main" id="{94871D6B-3005-493C-AFEC-01550C89A4A5}"/>
              </a:ext>
            </a:extLst>
          </p:cNvPr>
          <p:cNvSpPr>
            <a:spLocks xmlns:a="http://schemas.openxmlformats.org/drawingml/2006/main" noGrp="1"/>
          </p:cNvSpPr>
          <p:nvPr/>
        </p:nvSpPr>
        <p:spPr>
          <a:xfrm xmlns:a="http://schemas.openxmlformats.org/drawingml/2006/main">
            <a:off x="5829300" y="3267075"/>
            <a:ext cx="5000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75" b="1">
                <a:solidFill>
                  <a:srgbClr val="F7F8FA"/>
                </a:solidFill>
              </a:defRPr>
            </a:pPr>
            <a:r>
              <a:rPr sz="1575" b="1">
                <a:solidFill>
                  <a:srgbClr val="F7F8FA"/>
                </a:solidFill>
              </a:rPr>
              <a:t>Sporting behaviours transferred</a:t>
            </a:r>
          </a:p>
        </p:txBody>
      </p:sp>
      <p:sp>
        <p:nvSpPr>
          <p:cNvPr id="19" name="">
            <a:extLst xmlns:a="http://schemas.openxmlformats.org/drawingml/2006/main">
              <a:ext uri="{FF2B5EF4-FFF2-40B4-BE49-F238E27FC236}">
                <a16:creationId xmlns:a16="http://schemas.microsoft.com/office/drawing/2014/main" id="{4E12811B-E1EE-4A07-BB49-2EE7C20C257B}"/>
              </a:ext>
            </a:extLst>
          </p:cNvPr>
          <p:cNvSpPr>
            <a:spLocks xmlns:a="http://schemas.openxmlformats.org/drawingml/2006/main" noGrp="1"/>
          </p:cNvSpPr>
          <p:nvPr/>
        </p:nvSpPr>
        <p:spPr>
          <a:xfrm xmlns:a="http://schemas.openxmlformats.org/drawingml/2006/main">
            <a:off x="5829300" y="3571875"/>
            <a:ext cx="5000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B8BEC8"/>
                </a:solidFill>
              </a:defRPr>
            </a:pPr>
            <a:r>
              <a:rPr sz="1200" b="0">
                <a:solidFill>
                  <a:srgbClr val="B8BEC8"/>
                </a:solidFill>
              </a:rPr>
              <a:t>Discipline, teamwork, leadership and performance under pressure.</a:t>
            </a:r>
          </a:p>
        </p:txBody>
      </p:sp>
      <p:sp>
        <p:nvSpPr>
          <p:cNvPr id="20" name="">
            <a:extLst xmlns:a="http://schemas.openxmlformats.org/drawingml/2006/main">
              <a:ext uri="{FF2B5EF4-FFF2-40B4-BE49-F238E27FC236}">
                <a16:creationId xmlns:a16="http://schemas.microsoft.com/office/drawing/2014/main" id="{B5F17F4E-04B9-46D9-9214-C9FF8DC6F130}"/>
              </a:ext>
            </a:extLst>
          </p:cNvPr>
          <p:cNvSpPr>
            <a:spLocks xmlns:a="http://schemas.openxmlformats.org/drawingml/2006/main" noGrp="1"/>
          </p:cNvSpPr>
          <p:nvPr/>
        </p:nvSpPr>
        <p:spPr>
          <a:xfrm xmlns:a="http://schemas.openxmlformats.org/drawingml/2006/main">
            <a:off x="5219700" y="4133850"/>
            <a:ext cx="400050" cy="400050"/>
          </a:xfrm>
          <a:prstGeom xmlns:a="http://schemas.openxmlformats.org/drawingml/2006/main" prst="roundRect">
            <a:avLst>
              <a:gd name="adj" fmla="val 50000"/>
            </a:avLst>
          </a:prstGeom>
          <a:solidFill xmlns:a="http://schemas.openxmlformats.org/drawingml/2006/main">
            <a:srgbClr val="E9A51F"/>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A0C47083-AFD2-4B63-A3AA-3B593283A24A}"/>
              </a:ext>
            </a:extLst>
          </p:cNvPr>
          <p:cNvSpPr>
            <a:spLocks xmlns:a="http://schemas.openxmlformats.org/drawingml/2006/main" noGrp="1"/>
          </p:cNvSpPr>
          <p:nvPr/>
        </p:nvSpPr>
        <p:spPr>
          <a:xfrm xmlns:a="http://schemas.openxmlformats.org/drawingml/2006/main">
            <a:off x="5219700" y="4133850"/>
            <a:ext cx="4000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00" b="1">
                <a:solidFill>
                  <a:srgbClr val="06070A"/>
                </a:solidFill>
              </a:defRPr>
            </a:pPr>
            <a:r>
              <a:rPr sz="1500" b="1">
                <a:solidFill>
                  <a:srgbClr val="06070A"/>
                </a:solidFill>
              </a:rPr>
              <a:t>3</a:t>
            </a:r>
          </a:p>
        </p:txBody>
      </p:sp>
      <p:sp>
        <p:nvSpPr>
          <p:cNvPr id="22" name="">
            <a:extLst xmlns:a="http://schemas.openxmlformats.org/drawingml/2006/main">
              <a:ext uri="{FF2B5EF4-FFF2-40B4-BE49-F238E27FC236}">
                <a16:creationId xmlns:a16="http://schemas.microsoft.com/office/drawing/2014/main" id="{ECD7F91F-7BFD-4544-AC0E-DBE5E30CB994}"/>
              </a:ext>
            </a:extLst>
          </p:cNvPr>
          <p:cNvSpPr>
            <a:spLocks xmlns:a="http://schemas.openxmlformats.org/drawingml/2006/main" noGrp="1"/>
          </p:cNvSpPr>
          <p:nvPr/>
        </p:nvSpPr>
        <p:spPr>
          <a:xfrm xmlns:a="http://schemas.openxmlformats.org/drawingml/2006/main">
            <a:off x="5829300" y="4105275"/>
            <a:ext cx="5000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75" b="1">
                <a:solidFill>
                  <a:srgbClr val="F7F8FA"/>
                </a:solidFill>
              </a:defRPr>
            </a:pPr>
            <a:r>
              <a:rPr sz="1575" b="1">
                <a:solidFill>
                  <a:srgbClr val="F7F8FA"/>
                </a:solidFill>
              </a:rPr>
              <a:t>Rapid operational progression</a:t>
            </a:r>
          </a:p>
        </p:txBody>
      </p:sp>
      <p:sp>
        <p:nvSpPr>
          <p:cNvPr id="23" name="">
            <a:extLst xmlns:a="http://schemas.openxmlformats.org/drawingml/2006/main">
              <a:ext uri="{FF2B5EF4-FFF2-40B4-BE49-F238E27FC236}">
                <a16:creationId xmlns:a16="http://schemas.microsoft.com/office/drawing/2014/main" id="{D9981B9E-0B1A-48DA-80D1-09D260CF3F4F}"/>
              </a:ext>
            </a:extLst>
          </p:cNvPr>
          <p:cNvSpPr>
            <a:spLocks xmlns:a="http://schemas.openxmlformats.org/drawingml/2006/main" noGrp="1"/>
          </p:cNvSpPr>
          <p:nvPr/>
        </p:nvSpPr>
        <p:spPr>
          <a:xfrm xmlns:a="http://schemas.openxmlformats.org/drawingml/2006/main">
            <a:off x="5829300" y="4410075"/>
            <a:ext cx="5000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B8BEC8"/>
                </a:solidFill>
              </a:defRPr>
            </a:pPr>
            <a:r>
              <a:rPr sz="1200" b="0">
                <a:solidFill>
                  <a:srgbClr val="B8BEC8"/>
                </a:solidFill>
              </a:rPr>
              <a:t>Advanced to ganger on major civil-engineering projects.</a:t>
            </a:r>
          </a:p>
        </p:txBody>
      </p:sp>
      <p:sp>
        <p:nvSpPr>
          <p:cNvPr id="24" name="">
            <a:extLst xmlns:a="http://schemas.openxmlformats.org/drawingml/2006/main">
              <a:ext uri="{FF2B5EF4-FFF2-40B4-BE49-F238E27FC236}">
                <a16:creationId xmlns:a16="http://schemas.microsoft.com/office/drawing/2014/main" id="{15B01F54-13BB-472E-B873-D954F11C3008}"/>
              </a:ext>
            </a:extLst>
          </p:cNvPr>
          <p:cNvSpPr>
            <a:spLocks xmlns:a="http://schemas.openxmlformats.org/drawingml/2006/main" noGrp="1"/>
          </p:cNvSpPr>
          <p:nvPr/>
        </p:nvSpPr>
        <p:spPr>
          <a:xfrm xmlns:a="http://schemas.openxmlformats.org/drawingml/2006/main">
            <a:off x="5219700" y="4972050"/>
            <a:ext cx="400050" cy="400050"/>
          </a:xfrm>
          <a:prstGeom xmlns:a="http://schemas.openxmlformats.org/drawingml/2006/main" prst="roundRect">
            <a:avLst>
              <a:gd name="adj" fmla="val 50000"/>
            </a:avLst>
          </a:prstGeom>
          <a:solidFill xmlns:a="http://schemas.openxmlformats.org/drawingml/2006/main">
            <a:srgbClr val="E9A51F"/>
          </a:solidFill>
          <a:ln xmlns:a="http://schemas.openxmlformats.org/drawingml/2006/main" w="0">
            <a:noFill/>
            <a:prstDash val="solid"/>
          </a:ln>
        </p:spPr>
      </p:sp>
      <p:sp>
        <p:nvSpPr>
          <p:cNvPr id="25" name="">
            <a:extLst xmlns:a="http://schemas.openxmlformats.org/drawingml/2006/main">
              <a:ext uri="{FF2B5EF4-FFF2-40B4-BE49-F238E27FC236}">
                <a16:creationId xmlns:a16="http://schemas.microsoft.com/office/drawing/2014/main" id="{F4DACA38-ABFF-496E-B1AB-DA17FD71E8CC}"/>
              </a:ext>
            </a:extLst>
          </p:cNvPr>
          <p:cNvSpPr>
            <a:spLocks xmlns:a="http://schemas.openxmlformats.org/drawingml/2006/main" noGrp="1"/>
          </p:cNvSpPr>
          <p:nvPr/>
        </p:nvSpPr>
        <p:spPr>
          <a:xfrm xmlns:a="http://schemas.openxmlformats.org/drawingml/2006/main">
            <a:off x="5219700" y="4972050"/>
            <a:ext cx="4000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00" b="1">
                <a:solidFill>
                  <a:srgbClr val="06070A"/>
                </a:solidFill>
              </a:defRPr>
            </a:pPr>
            <a:r>
              <a:rPr sz="1500" b="1">
                <a:solidFill>
                  <a:srgbClr val="06070A"/>
                </a:solidFill>
              </a:rPr>
              <a:t>4</a:t>
            </a:r>
          </a:p>
        </p:txBody>
      </p:sp>
      <p:sp>
        <p:nvSpPr>
          <p:cNvPr id="26" name="">
            <a:extLst xmlns:a="http://schemas.openxmlformats.org/drawingml/2006/main">
              <a:ext uri="{FF2B5EF4-FFF2-40B4-BE49-F238E27FC236}">
                <a16:creationId xmlns:a16="http://schemas.microsoft.com/office/drawing/2014/main" id="{3265BB66-A7A1-44FE-978D-D75D95210B9C}"/>
              </a:ext>
            </a:extLst>
          </p:cNvPr>
          <p:cNvSpPr>
            <a:spLocks xmlns:a="http://schemas.openxmlformats.org/drawingml/2006/main" noGrp="1"/>
          </p:cNvSpPr>
          <p:nvPr/>
        </p:nvSpPr>
        <p:spPr>
          <a:xfrm xmlns:a="http://schemas.openxmlformats.org/drawingml/2006/main">
            <a:off x="5829300" y="4943475"/>
            <a:ext cx="5000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75" b="1">
                <a:solidFill>
                  <a:srgbClr val="F7F8FA"/>
                </a:solidFill>
              </a:defRPr>
            </a:pPr>
            <a:r>
              <a:rPr sz="1575" b="1">
                <a:solidFill>
                  <a:srgbClr val="F7F8FA"/>
                </a:solidFill>
              </a:rPr>
              <a:t>Leadership today</a:t>
            </a:r>
          </a:p>
        </p:txBody>
      </p:sp>
      <p:sp>
        <p:nvSpPr>
          <p:cNvPr id="27" name="">
            <a:extLst xmlns:a="http://schemas.openxmlformats.org/drawingml/2006/main">
              <a:ext uri="{FF2B5EF4-FFF2-40B4-BE49-F238E27FC236}">
                <a16:creationId xmlns:a16="http://schemas.microsoft.com/office/drawing/2014/main" id="{2A2D8ADA-5D7A-4546-BBED-B6D6DB298928}"/>
              </a:ext>
            </a:extLst>
          </p:cNvPr>
          <p:cNvSpPr>
            <a:spLocks xmlns:a="http://schemas.openxmlformats.org/drawingml/2006/main" noGrp="1"/>
          </p:cNvSpPr>
          <p:nvPr/>
        </p:nvSpPr>
        <p:spPr>
          <a:xfrm xmlns:a="http://schemas.openxmlformats.org/drawingml/2006/main">
            <a:off x="5829300" y="5248275"/>
            <a:ext cx="5000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B8BEC8"/>
                </a:solidFill>
              </a:defRPr>
            </a:pPr>
            <a:r>
              <a:rPr sz="1200" b="0">
                <a:solidFill>
                  <a:srgbClr val="B8BEC8"/>
                </a:solidFill>
              </a:rPr>
              <a:t>Site Manager at United Infrastructure on a clean-water mains renewal framework.</a:t>
            </a:r>
          </a:p>
        </p:txBody>
      </p:sp>
      <p:sp>
        <p:nvSpPr>
          <p:cNvPr id="28" name="">
            <a:extLst xmlns:a="http://schemas.openxmlformats.org/drawingml/2006/main">
              <a:ext uri="{FF2B5EF4-FFF2-40B4-BE49-F238E27FC236}">
                <a16:creationId xmlns:a16="http://schemas.microsoft.com/office/drawing/2014/main" id="{3E149614-6D53-42B2-8E55-6660DA42495A}"/>
              </a:ext>
            </a:extLst>
          </p:cNvPr>
          <p:cNvSpPr>
            <a:spLocks xmlns:a="http://schemas.openxmlformats.org/drawingml/2006/main" noGrp="1"/>
          </p:cNvSpPr>
          <p:nvPr/>
        </p:nvSpPr>
        <p:spPr>
          <a:xfrm xmlns:a="http://schemas.openxmlformats.org/drawingml/2006/main">
            <a:off x="685800" y="6496050"/>
            <a:ext cx="5238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6F7783"/>
                </a:solidFill>
              </a:defRPr>
            </a:pPr>
            <a:r>
              <a:rPr sz="825" b="1">
                <a:solidFill>
                  <a:srgbClr val="6F7783"/>
                </a:solidFill>
              </a:rPr>
              <a:t>ATHLETE PATHWAYS × UNITED INFRASTRUCTURE</a:t>
            </a:r>
          </a:p>
        </p:txBody>
      </p:sp>
      <p:sp>
        <p:nvSpPr>
          <p:cNvPr id="29" name="">
            <a:extLst xmlns:a="http://schemas.openxmlformats.org/drawingml/2006/main">
              <a:ext uri="{FF2B5EF4-FFF2-40B4-BE49-F238E27FC236}">
                <a16:creationId xmlns:a16="http://schemas.microsoft.com/office/drawing/2014/main" id="{3B3FA398-9EC7-4054-97D4-BA61F2D2AF53}"/>
              </a:ext>
            </a:extLst>
          </p:cNvPr>
          <p:cNvSpPr>
            <a:spLocks xmlns:a="http://schemas.openxmlformats.org/drawingml/2006/main" noGrp="1"/>
          </p:cNvSpPr>
          <p:nvPr/>
        </p:nvSpPr>
        <p:spPr>
          <a:xfrm xmlns:a="http://schemas.openxmlformats.org/drawingml/2006/main">
            <a:off x="10953750" y="6496050"/>
            <a:ext cx="5524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6F7783"/>
                </a:solidFill>
              </a:defRPr>
            </a:pPr>
            <a:r>
              <a:rPr sz="825" b="1">
                <a:solidFill>
                  <a:srgbClr val="6F7783"/>
                </a:solidFill>
              </a:rPr>
              <a:t>02</a:t>
            </a:r>
          </a:p>
        </p:txBody>
      </p:sp>
    </p:spTree>
    <p:extLst>
      <p:ext uri="{BB962C8B-B14F-4D97-AF65-F5344CB8AC3E}">
        <p14:creationId xmlns:p14="http://schemas.microsoft.com/office/powerpoint/2010/main" val="2139487309"/>
      </p:ext>
    </p:extLst>
  </p:cSld>
</p:sld>
</file>

<file path=ppt/slides/slide3.xml><?xml version="1.0" encoding="utf-8"?>
<p:sld xmlns:p="http://schemas.openxmlformats.org/presentationml/2006/main">
  <p:cSld>
    <p:bg>
      <p:bgPr>
        <a:solidFill xmlns:a="http://schemas.openxmlformats.org/drawingml/2006/main">
          <a:srgbClr val="06070A"/>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198E4E63-58ED-4F1B-9DF8-91075746B46F}"/>
              </a:ext>
            </a:extLst>
          </p:cNvPr>
          <p:cNvSpPr>
            <a:spLocks xmlns:a="http://schemas.openxmlformats.org/drawingml/2006/main" noGrp="1"/>
          </p:cNvSpPr>
          <p:nvPr/>
        </p:nvSpPr>
        <p:spPr>
          <a:xfrm xmlns:a="http://schemas.openxmlformats.org/drawingml/2006/main">
            <a:off x="685800" y="381000"/>
            <a:ext cx="4762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1">
                <a:solidFill>
                  <a:srgbClr val="E9A51F"/>
                </a:solidFill>
              </a:defRPr>
            </a:pPr>
            <a:r>
              <a:rPr sz="1125" b="1">
                <a:solidFill>
                  <a:srgbClr val="E9A51F"/>
                </a:solidFill>
              </a:rPr>
              <a:t>THE OPPORTUNITY</a:t>
            </a:r>
          </a:p>
        </p:txBody>
      </p:sp>
      <p:sp>
        <p:nvSpPr>
          <p:cNvPr id="2" name="">
            <a:extLst xmlns:a="http://schemas.openxmlformats.org/drawingml/2006/main">
              <a:ext uri="{FF2B5EF4-FFF2-40B4-BE49-F238E27FC236}">
                <a16:creationId xmlns:a16="http://schemas.microsoft.com/office/drawing/2014/main" id="{1304CABF-8F76-46DB-89F8-FFB6B931E847}"/>
              </a:ext>
            </a:extLst>
          </p:cNvPr>
          <p:cNvSpPr>
            <a:spLocks xmlns:a="http://schemas.openxmlformats.org/drawingml/2006/main" noGrp="1"/>
          </p:cNvSpPr>
          <p:nvPr/>
        </p:nvSpPr>
        <p:spPr>
          <a:xfrm xmlns:a="http://schemas.openxmlformats.org/drawingml/2006/main">
            <a:off x="685800" y="666750"/>
            <a:ext cx="108204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F7F8FA"/>
                </a:solidFill>
              </a:defRPr>
            </a:pPr>
            <a:r>
              <a:rPr sz="2850" b="1">
                <a:solidFill>
                  <a:srgbClr val="F7F8FA"/>
                </a:solidFill>
              </a:rPr>
              <a:t>Two transition problems can solve each other</a:t>
            </a:r>
          </a:p>
        </p:txBody>
      </p:sp>
      <p:sp>
        <p:nvSpPr>
          <p:cNvPr id="3" name="">
            <a:extLst xmlns:a="http://schemas.openxmlformats.org/drawingml/2006/main">
              <a:ext uri="{FF2B5EF4-FFF2-40B4-BE49-F238E27FC236}">
                <a16:creationId xmlns:a16="http://schemas.microsoft.com/office/drawing/2014/main" id="{20898562-94A8-4A62-A005-5E558563DEC2}"/>
              </a:ext>
            </a:extLst>
          </p:cNvPr>
          <p:cNvSpPr>
            <a:spLocks xmlns:a="http://schemas.openxmlformats.org/drawingml/2006/main" noGrp="1"/>
          </p:cNvSpPr>
          <p:nvPr/>
        </p:nvSpPr>
        <p:spPr>
          <a:xfrm xmlns:a="http://schemas.openxmlformats.org/drawingml/2006/main">
            <a:off x="685800" y="1409700"/>
            <a:ext cx="857250" cy="38100"/>
          </a:xfrm>
          <a:prstGeom xmlns:a="http://schemas.openxmlformats.org/drawingml/2006/main" prst="rect">
            <a:avLst/>
          </a:prstGeom>
          <a:solidFill xmlns:a="http://schemas.openxmlformats.org/drawingml/2006/main">
            <a:srgbClr val="E9A51F"/>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C71483AA-CFD1-4E5E-988E-1CD6C31B8A96}"/>
              </a:ext>
            </a:extLst>
          </p:cNvPr>
          <p:cNvSpPr>
            <a:spLocks xmlns:a="http://schemas.openxmlformats.org/drawingml/2006/main" noGrp="1"/>
          </p:cNvSpPr>
          <p:nvPr/>
        </p:nvSpPr>
        <p:spPr>
          <a:xfrm xmlns:a="http://schemas.openxmlformats.org/drawingml/2006/main">
            <a:off x="685800" y="1905000"/>
            <a:ext cx="30480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300" b="1">
                <a:solidFill>
                  <a:srgbClr val="E9A51F"/>
                </a:solidFill>
              </a:defRPr>
            </a:pPr>
            <a:r>
              <a:rPr sz="3300" b="1">
                <a:solidFill>
                  <a:srgbClr val="E9A51F"/>
                </a:solidFill>
              </a:rPr>
              <a:t>2.68m</a:t>
            </a:r>
          </a:p>
        </p:txBody>
      </p:sp>
      <p:sp>
        <p:nvSpPr>
          <p:cNvPr id="5" name="">
            <a:extLst xmlns:a="http://schemas.openxmlformats.org/drawingml/2006/main">
              <a:ext uri="{FF2B5EF4-FFF2-40B4-BE49-F238E27FC236}">
                <a16:creationId xmlns:a16="http://schemas.microsoft.com/office/drawing/2014/main" id="{522E2C44-EBFF-4FA5-A70E-8E9A594C3AFC}"/>
              </a:ext>
            </a:extLst>
          </p:cNvPr>
          <p:cNvSpPr>
            <a:spLocks xmlns:a="http://schemas.openxmlformats.org/drawingml/2006/main" noGrp="1"/>
          </p:cNvSpPr>
          <p:nvPr/>
        </p:nvSpPr>
        <p:spPr>
          <a:xfrm xmlns:a="http://schemas.openxmlformats.org/drawingml/2006/main">
            <a:off x="685800" y="2524125"/>
            <a:ext cx="3048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B8BEC8"/>
                </a:solidFill>
              </a:defRPr>
            </a:pPr>
            <a:r>
              <a:rPr sz="1350" b="0">
                <a:solidFill>
                  <a:srgbClr val="B8BEC8"/>
                </a:solidFill>
              </a:rPr>
              <a:t>forecast UK construction workforce by 2030</a:t>
            </a:r>
          </a:p>
        </p:txBody>
      </p:sp>
      <p:sp>
        <p:nvSpPr>
          <p:cNvPr id="6" name="">
            <a:extLst xmlns:a="http://schemas.openxmlformats.org/drawingml/2006/main">
              <a:ext uri="{FF2B5EF4-FFF2-40B4-BE49-F238E27FC236}">
                <a16:creationId xmlns:a16="http://schemas.microsoft.com/office/drawing/2014/main" id="{4626964D-5808-4401-9A33-C0AB55633BA8}"/>
              </a:ext>
            </a:extLst>
          </p:cNvPr>
          <p:cNvSpPr>
            <a:spLocks xmlns:a="http://schemas.openxmlformats.org/drawingml/2006/main" noGrp="1"/>
          </p:cNvSpPr>
          <p:nvPr/>
        </p:nvSpPr>
        <p:spPr>
          <a:xfrm xmlns:a="http://schemas.openxmlformats.org/drawingml/2006/main">
            <a:off x="4533900" y="1905000"/>
            <a:ext cx="30480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300" b="1">
                <a:solidFill>
                  <a:srgbClr val="F7F8FA"/>
                </a:solidFill>
              </a:defRPr>
            </a:pPr>
            <a:r>
              <a:rPr sz="3300" b="1">
                <a:solidFill>
                  <a:srgbClr val="F7F8FA"/>
                </a:solidFill>
              </a:rPr>
              <a:t>~240k</a:t>
            </a:r>
          </a:p>
        </p:txBody>
      </p:sp>
      <p:sp>
        <p:nvSpPr>
          <p:cNvPr id="7" name="">
            <a:extLst xmlns:a="http://schemas.openxmlformats.org/drawingml/2006/main">
              <a:ext uri="{FF2B5EF4-FFF2-40B4-BE49-F238E27FC236}">
                <a16:creationId xmlns:a16="http://schemas.microsoft.com/office/drawing/2014/main" id="{22E63258-0550-472B-91E7-6C982C5844F2}"/>
              </a:ext>
            </a:extLst>
          </p:cNvPr>
          <p:cNvSpPr>
            <a:spLocks xmlns:a="http://schemas.openxmlformats.org/drawingml/2006/main" noGrp="1"/>
          </p:cNvSpPr>
          <p:nvPr/>
        </p:nvSpPr>
        <p:spPr>
          <a:xfrm xmlns:a="http://schemas.openxmlformats.org/drawingml/2006/main">
            <a:off x="4533900" y="2524125"/>
            <a:ext cx="3048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B8BEC8"/>
                </a:solidFill>
              </a:defRPr>
            </a:pPr>
            <a:r>
              <a:rPr sz="1350" b="0">
                <a:solidFill>
                  <a:srgbClr val="B8BEC8"/>
                </a:solidFill>
              </a:rPr>
              <a:t>potential additional construction workers needed by 2030</a:t>
            </a:r>
          </a:p>
        </p:txBody>
      </p:sp>
      <p:sp>
        <p:nvSpPr>
          <p:cNvPr id="8" name="">
            <a:extLst xmlns:a="http://schemas.openxmlformats.org/drawingml/2006/main">
              <a:ext uri="{FF2B5EF4-FFF2-40B4-BE49-F238E27FC236}">
                <a16:creationId xmlns:a16="http://schemas.microsoft.com/office/drawing/2014/main" id="{65314D79-0295-4FAA-860A-AA2780419260}"/>
              </a:ext>
            </a:extLst>
          </p:cNvPr>
          <p:cNvSpPr>
            <a:spLocks xmlns:a="http://schemas.openxmlformats.org/drawingml/2006/main" noGrp="1"/>
          </p:cNvSpPr>
          <p:nvPr/>
        </p:nvSpPr>
        <p:spPr>
          <a:xfrm xmlns:a="http://schemas.openxmlformats.org/drawingml/2006/main">
            <a:off x="8382000" y="1905000"/>
            <a:ext cx="31242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300" b="1">
                <a:solidFill>
                  <a:srgbClr val="E9A51F"/>
                </a:solidFill>
              </a:defRPr>
            </a:pPr>
            <a:r>
              <a:rPr sz="3300" b="1">
                <a:solidFill>
                  <a:srgbClr val="E9A51F"/>
                </a:solidFill>
              </a:rPr>
              <a:t>90%</a:t>
            </a:r>
          </a:p>
        </p:txBody>
      </p:sp>
      <p:sp>
        <p:nvSpPr>
          <p:cNvPr id="9" name="">
            <a:extLst xmlns:a="http://schemas.openxmlformats.org/drawingml/2006/main">
              <a:ext uri="{FF2B5EF4-FFF2-40B4-BE49-F238E27FC236}">
                <a16:creationId xmlns:a16="http://schemas.microsoft.com/office/drawing/2014/main" id="{80829072-AF0A-4023-95B5-C2512FA9A1C2}"/>
              </a:ext>
            </a:extLst>
          </p:cNvPr>
          <p:cNvSpPr>
            <a:spLocks xmlns:a="http://schemas.openxmlformats.org/drawingml/2006/main" noGrp="1"/>
          </p:cNvSpPr>
          <p:nvPr/>
        </p:nvSpPr>
        <p:spPr>
          <a:xfrm xmlns:a="http://schemas.openxmlformats.org/drawingml/2006/main">
            <a:off x="8382000" y="2524125"/>
            <a:ext cx="31242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B8BEC8"/>
                </a:solidFill>
              </a:defRPr>
            </a:pPr>
            <a:r>
              <a:rPr sz="1350" b="0">
                <a:solidFill>
                  <a:srgbClr val="B8BEC8"/>
                </a:solidFill>
              </a:rPr>
              <a:t>of professional rugby players will need a second career</a:t>
            </a:r>
          </a:p>
        </p:txBody>
      </p:sp>
      <p:sp>
        <p:nvSpPr>
          <p:cNvPr id="10" name="">
            <a:extLst xmlns:a="http://schemas.openxmlformats.org/drawingml/2006/main">
              <a:ext uri="{FF2B5EF4-FFF2-40B4-BE49-F238E27FC236}">
                <a16:creationId xmlns:a16="http://schemas.microsoft.com/office/drawing/2014/main" id="{65783B2B-CFF7-4493-AAE4-76379B522242}"/>
              </a:ext>
            </a:extLst>
          </p:cNvPr>
          <p:cNvSpPr>
            <a:spLocks xmlns:a="http://schemas.openxmlformats.org/drawingml/2006/main" noGrp="1"/>
          </p:cNvSpPr>
          <p:nvPr/>
        </p:nvSpPr>
        <p:spPr>
          <a:xfrm xmlns:a="http://schemas.openxmlformats.org/drawingml/2006/main">
            <a:off x="685800" y="3467100"/>
            <a:ext cx="10820400" cy="19050"/>
          </a:xfrm>
          <a:prstGeom xmlns:a="http://schemas.openxmlformats.org/drawingml/2006/main" prst="rect">
            <a:avLst/>
          </a:prstGeom>
          <a:solidFill xmlns:a="http://schemas.openxmlformats.org/drawingml/2006/main">
            <a:srgbClr val="6F7783"/>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80B2D6A1-B609-4028-B396-97C25BB7A7EA}"/>
              </a:ext>
            </a:extLst>
          </p:cNvPr>
          <p:cNvSpPr>
            <a:spLocks xmlns:a="http://schemas.openxmlformats.org/drawingml/2006/main" noGrp="1"/>
          </p:cNvSpPr>
          <p:nvPr/>
        </p:nvSpPr>
        <p:spPr>
          <a:xfrm xmlns:a="http://schemas.openxmlformats.org/drawingml/2006/main">
            <a:off x="685800" y="3905250"/>
            <a:ext cx="4762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025" b="1">
                <a:solidFill>
                  <a:srgbClr val="F7F8FA"/>
                </a:solidFill>
              </a:defRPr>
            </a:pPr>
            <a:r>
              <a:rPr sz="2025" b="1">
                <a:solidFill>
                  <a:srgbClr val="F7F8FA"/>
                </a:solidFill>
              </a:rPr>
              <a:t>Construction needs dependable people</a:t>
            </a:r>
          </a:p>
        </p:txBody>
      </p:sp>
      <p:sp>
        <p:nvSpPr>
          <p:cNvPr id="12" name="">
            <a:extLst xmlns:a="http://schemas.openxmlformats.org/drawingml/2006/main">
              <a:ext uri="{FF2B5EF4-FFF2-40B4-BE49-F238E27FC236}">
                <a16:creationId xmlns:a16="http://schemas.microsoft.com/office/drawing/2014/main" id="{0D217141-F222-4058-9EF1-7AA36D0D02AE}"/>
              </a:ext>
            </a:extLst>
          </p:cNvPr>
          <p:cNvSpPr>
            <a:spLocks xmlns:a="http://schemas.openxmlformats.org/drawingml/2006/main" noGrp="1"/>
          </p:cNvSpPr>
          <p:nvPr/>
        </p:nvSpPr>
        <p:spPr>
          <a:xfrm xmlns:a="http://schemas.openxmlformats.org/drawingml/2006/main">
            <a:off x="685800" y="4581525"/>
            <a:ext cx="76200" cy="76200"/>
          </a:xfrm>
          <a:prstGeom xmlns:a="http://schemas.openxmlformats.org/drawingml/2006/main" prst="roundRect">
            <a:avLst>
              <a:gd name="adj" fmla="val 50000"/>
            </a:avLst>
          </a:prstGeom>
          <a:solidFill xmlns:a="http://schemas.openxmlformats.org/drawingml/2006/main">
            <a:srgbClr val="E9A51F"/>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A6E1C602-E475-4592-B446-CF50B75CED9D}"/>
              </a:ext>
            </a:extLst>
          </p:cNvPr>
          <p:cNvSpPr>
            <a:spLocks xmlns:a="http://schemas.openxmlformats.org/drawingml/2006/main" noGrp="1"/>
          </p:cNvSpPr>
          <p:nvPr/>
        </p:nvSpPr>
        <p:spPr>
          <a:xfrm xmlns:a="http://schemas.openxmlformats.org/drawingml/2006/main">
            <a:off x="914400" y="4476750"/>
            <a:ext cx="45339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75" b="0">
                <a:solidFill>
                  <a:srgbClr val="F7F8FA"/>
                </a:solidFill>
              </a:defRPr>
            </a:pPr>
            <a:r>
              <a:rPr sz="1575" b="0">
                <a:solidFill>
                  <a:srgbClr val="F7F8FA"/>
                </a:solidFill>
              </a:rPr>
              <a:t>Safety-conscious, coachable and accountable</a:t>
            </a:r>
          </a:p>
        </p:txBody>
      </p:sp>
      <p:sp>
        <p:nvSpPr>
          <p:cNvPr id="14" name="">
            <a:extLst xmlns:a="http://schemas.openxmlformats.org/drawingml/2006/main">
              <a:ext uri="{FF2B5EF4-FFF2-40B4-BE49-F238E27FC236}">
                <a16:creationId xmlns:a16="http://schemas.microsoft.com/office/drawing/2014/main" id="{536FE6B0-28B7-4B59-9A40-362B78BFABCA}"/>
              </a:ext>
            </a:extLst>
          </p:cNvPr>
          <p:cNvSpPr>
            <a:spLocks xmlns:a="http://schemas.openxmlformats.org/drawingml/2006/main" noGrp="1"/>
          </p:cNvSpPr>
          <p:nvPr/>
        </p:nvSpPr>
        <p:spPr>
          <a:xfrm xmlns:a="http://schemas.openxmlformats.org/drawingml/2006/main">
            <a:off x="685800" y="5086350"/>
            <a:ext cx="76200" cy="76200"/>
          </a:xfrm>
          <a:prstGeom xmlns:a="http://schemas.openxmlformats.org/drawingml/2006/main" prst="roundRect">
            <a:avLst>
              <a:gd name="adj" fmla="val 50000"/>
            </a:avLst>
          </a:prstGeom>
          <a:solidFill xmlns:a="http://schemas.openxmlformats.org/drawingml/2006/main">
            <a:srgbClr val="E9A51F"/>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731CBEB9-00C6-4C38-8A26-4D0BC8E4C35D}"/>
              </a:ext>
            </a:extLst>
          </p:cNvPr>
          <p:cNvSpPr>
            <a:spLocks xmlns:a="http://schemas.openxmlformats.org/drawingml/2006/main" noGrp="1"/>
          </p:cNvSpPr>
          <p:nvPr/>
        </p:nvSpPr>
        <p:spPr>
          <a:xfrm xmlns:a="http://schemas.openxmlformats.org/drawingml/2006/main">
            <a:off x="914400" y="4981575"/>
            <a:ext cx="45339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75" b="0">
                <a:solidFill>
                  <a:srgbClr val="F7F8FA"/>
                </a:solidFill>
              </a:defRPr>
            </a:pPr>
            <a:r>
              <a:rPr sz="1575" b="0">
                <a:solidFill>
                  <a:srgbClr val="F7F8FA"/>
                </a:solidFill>
              </a:rPr>
              <a:t>Ready to work in teams and demanding environments</a:t>
            </a:r>
          </a:p>
        </p:txBody>
      </p:sp>
      <p:sp>
        <p:nvSpPr>
          <p:cNvPr id="16" name="">
            <a:extLst xmlns:a="http://schemas.openxmlformats.org/drawingml/2006/main">
              <a:ext uri="{FF2B5EF4-FFF2-40B4-BE49-F238E27FC236}">
                <a16:creationId xmlns:a16="http://schemas.microsoft.com/office/drawing/2014/main" id="{2AD6B6BC-0203-477E-8F19-A6B170EC6663}"/>
              </a:ext>
            </a:extLst>
          </p:cNvPr>
          <p:cNvSpPr>
            <a:spLocks xmlns:a="http://schemas.openxmlformats.org/drawingml/2006/main" noGrp="1"/>
          </p:cNvSpPr>
          <p:nvPr/>
        </p:nvSpPr>
        <p:spPr>
          <a:xfrm xmlns:a="http://schemas.openxmlformats.org/drawingml/2006/main">
            <a:off x="6457950" y="3905250"/>
            <a:ext cx="4762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025" b="1">
                <a:solidFill>
                  <a:srgbClr val="F7F8FA"/>
                </a:solidFill>
              </a:defRPr>
            </a:pPr>
            <a:r>
              <a:rPr sz="2025" b="1">
                <a:solidFill>
                  <a:srgbClr val="F7F8FA"/>
                </a:solidFill>
              </a:rPr>
              <a:t>Athletes need a credible route in</a:t>
            </a:r>
          </a:p>
        </p:txBody>
      </p:sp>
      <p:sp>
        <p:nvSpPr>
          <p:cNvPr id="17" name="">
            <a:extLst xmlns:a="http://schemas.openxmlformats.org/drawingml/2006/main">
              <a:ext uri="{FF2B5EF4-FFF2-40B4-BE49-F238E27FC236}">
                <a16:creationId xmlns:a16="http://schemas.microsoft.com/office/drawing/2014/main" id="{B5C8E154-F55B-4072-A88B-A2A22FB7B23D}"/>
              </a:ext>
            </a:extLst>
          </p:cNvPr>
          <p:cNvSpPr>
            <a:spLocks xmlns:a="http://schemas.openxmlformats.org/drawingml/2006/main" noGrp="1"/>
          </p:cNvSpPr>
          <p:nvPr/>
        </p:nvSpPr>
        <p:spPr>
          <a:xfrm xmlns:a="http://schemas.openxmlformats.org/drawingml/2006/main">
            <a:off x="6457950" y="4581525"/>
            <a:ext cx="76200" cy="76200"/>
          </a:xfrm>
          <a:prstGeom xmlns:a="http://schemas.openxmlformats.org/drawingml/2006/main" prst="roundRect">
            <a:avLst>
              <a:gd name="adj" fmla="val 50000"/>
            </a:avLst>
          </a:prstGeom>
          <a:solidFill xmlns:a="http://schemas.openxmlformats.org/drawingml/2006/main">
            <a:srgbClr val="E9A51F"/>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8AAB6EF5-0484-408D-9647-5EDD23362A0A}"/>
              </a:ext>
            </a:extLst>
          </p:cNvPr>
          <p:cNvSpPr>
            <a:spLocks xmlns:a="http://schemas.openxmlformats.org/drawingml/2006/main" noGrp="1"/>
          </p:cNvSpPr>
          <p:nvPr/>
        </p:nvSpPr>
        <p:spPr>
          <a:xfrm xmlns:a="http://schemas.openxmlformats.org/drawingml/2006/main">
            <a:off x="6686550" y="4476750"/>
            <a:ext cx="45339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75" b="0">
                <a:solidFill>
                  <a:srgbClr val="F7F8FA"/>
                </a:solidFill>
              </a:defRPr>
            </a:pPr>
            <a:r>
              <a:rPr sz="1575" b="0">
                <a:solidFill>
                  <a:srgbClr val="F7F8FA"/>
                </a:solidFill>
              </a:rPr>
              <a:t>Recognised training and a first opportunity</a:t>
            </a:r>
          </a:p>
        </p:txBody>
      </p:sp>
      <p:sp>
        <p:nvSpPr>
          <p:cNvPr id="19" name="">
            <a:extLst xmlns:a="http://schemas.openxmlformats.org/drawingml/2006/main">
              <a:ext uri="{FF2B5EF4-FFF2-40B4-BE49-F238E27FC236}">
                <a16:creationId xmlns:a16="http://schemas.microsoft.com/office/drawing/2014/main" id="{E34EC94C-D028-4031-8A75-C9E0645199B3}"/>
              </a:ext>
            </a:extLst>
          </p:cNvPr>
          <p:cNvSpPr>
            <a:spLocks xmlns:a="http://schemas.openxmlformats.org/drawingml/2006/main" noGrp="1"/>
          </p:cNvSpPr>
          <p:nvPr/>
        </p:nvSpPr>
        <p:spPr>
          <a:xfrm xmlns:a="http://schemas.openxmlformats.org/drawingml/2006/main">
            <a:off x="6457950" y="5086350"/>
            <a:ext cx="76200" cy="76200"/>
          </a:xfrm>
          <a:prstGeom xmlns:a="http://schemas.openxmlformats.org/drawingml/2006/main" prst="roundRect">
            <a:avLst>
              <a:gd name="adj" fmla="val 50000"/>
            </a:avLst>
          </a:prstGeom>
          <a:solidFill xmlns:a="http://schemas.openxmlformats.org/drawingml/2006/main">
            <a:srgbClr val="E9A51F"/>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F5D111CC-EC26-4340-AE9B-D6905BD34B9D}"/>
              </a:ext>
            </a:extLst>
          </p:cNvPr>
          <p:cNvSpPr>
            <a:spLocks xmlns:a="http://schemas.openxmlformats.org/drawingml/2006/main" noGrp="1"/>
          </p:cNvSpPr>
          <p:nvPr/>
        </p:nvSpPr>
        <p:spPr>
          <a:xfrm xmlns:a="http://schemas.openxmlformats.org/drawingml/2006/main">
            <a:off x="6686550" y="4981575"/>
            <a:ext cx="45339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75" b="0">
                <a:solidFill>
                  <a:srgbClr val="F7F8FA"/>
                </a:solidFill>
              </a:defRPr>
            </a:pPr>
            <a:r>
              <a:rPr sz="1575" b="0">
                <a:solidFill>
                  <a:srgbClr val="F7F8FA"/>
                </a:solidFill>
              </a:rPr>
              <a:t>A career identity beyond the game</a:t>
            </a:r>
          </a:p>
        </p:txBody>
      </p:sp>
      <p:sp>
        <p:nvSpPr>
          <p:cNvPr id="21" name="">
            <a:extLst xmlns:a="http://schemas.openxmlformats.org/drawingml/2006/main">
              <a:ext uri="{FF2B5EF4-FFF2-40B4-BE49-F238E27FC236}">
                <a16:creationId xmlns:a16="http://schemas.microsoft.com/office/drawing/2014/main" id="{39C93E09-B209-4A66-B8A1-0978C81B0DE0}"/>
              </a:ext>
            </a:extLst>
          </p:cNvPr>
          <p:cNvSpPr>
            <a:spLocks xmlns:a="http://schemas.openxmlformats.org/drawingml/2006/main" noGrp="1"/>
          </p:cNvSpPr>
          <p:nvPr/>
        </p:nvSpPr>
        <p:spPr>
          <a:xfrm xmlns:a="http://schemas.openxmlformats.org/drawingml/2006/main">
            <a:off x="685800" y="6496050"/>
            <a:ext cx="5238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6F7783"/>
                </a:solidFill>
              </a:defRPr>
            </a:pPr>
            <a:r>
              <a:rPr sz="825" b="1">
                <a:solidFill>
                  <a:srgbClr val="6F7783"/>
                </a:solidFill>
              </a:rPr>
              <a:t>ATHLETE PATHWAYS × UNITED INFRASTRUCTURE</a:t>
            </a:r>
          </a:p>
        </p:txBody>
      </p:sp>
      <p:sp>
        <p:nvSpPr>
          <p:cNvPr id="22" name="">
            <a:extLst xmlns:a="http://schemas.openxmlformats.org/drawingml/2006/main">
              <a:ext uri="{FF2B5EF4-FFF2-40B4-BE49-F238E27FC236}">
                <a16:creationId xmlns:a16="http://schemas.microsoft.com/office/drawing/2014/main" id="{19FDF10A-B594-4C67-9218-8EC9F4EEFC68}"/>
              </a:ext>
            </a:extLst>
          </p:cNvPr>
          <p:cNvSpPr>
            <a:spLocks xmlns:a="http://schemas.openxmlformats.org/drawingml/2006/main" noGrp="1"/>
          </p:cNvSpPr>
          <p:nvPr/>
        </p:nvSpPr>
        <p:spPr>
          <a:xfrm xmlns:a="http://schemas.openxmlformats.org/drawingml/2006/main">
            <a:off x="10953750" y="6496050"/>
            <a:ext cx="5524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6F7783"/>
                </a:solidFill>
              </a:defRPr>
            </a:pPr>
            <a:r>
              <a:rPr sz="825" b="1">
                <a:solidFill>
                  <a:srgbClr val="6F7783"/>
                </a:solidFill>
              </a:rPr>
              <a:t>03</a:t>
            </a:r>
          </a:p>
        </p:txBody>
      </p:sp>
    </p:spTree>
    <p:extLst>
      <p:ext uri="{BB962C8B-B14F-4D97-AF65-F5344CB8AC3E}">
        <p14:creationId xmlns:p14="http://schemas.microsoft.com/office/powerpoint/2010/main" val="1311001105"/>
      </p:ext>
    </p:extLst>
  </p:cSld>
</p:sld>
</file>

<file path=ppt/slides/slide4.xml><?xml version="1.0" encoding="utf-8"?>
<p:sld xmlns:p="http://schemas.openxmlformats.org/presentationml/2006/main">
  <p:cSld>
    <p:bg>
      <p:bgPr>
        <a:solidFill xmlns:a="http://schemas.openxmlformats.org/drawingml/2006/main">
          <a:srgbClr val="06070A"/>
        </a:solidFill>
      </p:bgPr>
    </p:bg>
    <p:spTree>
      <p:nvGrpSpPr>
        <p:cNvPr id="1" name=""/>
        <p:cNvGrpSpPr/>
        <p:nvPr/>
      </p:nvGrpSpPr>
      <p:grpSpPr>
        <a:xfrm xmlns:a="http://schemas.openxmlformats.org/drawingml/2006/main"/>
      </p:grpSpPr>
      <p:sp>
        <p:nvSpPr>
          <p:cNvPr id="32" name="">
            <a:extLst xmlns:a="http://schemas.openxmlformats.org/drawingml/2006/main">
              <a:ext uri="{FF2B5EF4-FFF2-40B4-BE49-F238E27FC236}">
                <a16:creationId xmlns:a16="http://schemas.microsoft.com/office/drawing/2014/main" id="{0072B9D2-89D9-477F-8105-B31CD89C2583}"/>
              </a:ext>
            </a:extLst>
          </p:cNvPr>
          <p:cNvSpPr>
            <a:spLocks xmlns:a="http://schemas.openxmlformats.org/drawingml/2006/main" noGrp="1"/>
          </p:cNvSpPr>
          <p:nvPr/>
        </p:nvSpPr>
        <p:spPr>
          <a:xfrm xmlns:a="http://schemas.openxmlformats.org/drawingml/2006/main">
            <a:off x="685800" y="381000"/>
            <a:ext cx="4762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1">
                <a:solidFill>
                  <a:srgbClr val="E9A51F"/>
                </a:solidFill>
              </a:defRPr>
            </a:pPr>
            <a:r>
              <a:rPr sz="1125" b="1">
                <a:solidFill>
                  <a:srgbClr val="E9A51F"/>
                </a:solidFill>
              </a:rPr>
              <a:t>OPERATING MODEL</a:t>
            </a:r>
          </a:p>
        </p:txBody>
      </p:sp>
      <p:sp>
        <p:nvSpPr>
          <p:cNvPr id="2" name="">
            <a:extLst xmlns:a="http://schemas.openxmlformats.org/drawingml/2006/main">
              <a:ext uri="{FF2B5EF4-FFF2-40B4-BE49-F238E27FC236}">
                <a16:creationId xmlns:a16="http://schemas.microsoft.com/office/drawing/2014/main" id="{071D50BB-87AC-4618-B7CA-C9B14B1DE92B}"/>
              </a:ext>
            </a:extLst>
          </p:cNvPr>
          <p:cNvSpPr>
            <a:spLocks xmlns:a="http://schemas.openxmlformats.org/drawingml/2006/main" noGrp="1"/>
          </p:cNvSpPr>
          <p:nvPr/>
        </p:nvSpPr>
        <p:spPr>
          <a:xfrm xmlns:a="http://schemas.openxmlformats.org/drawingml/2006/main">
            <a:off x="685800" y="666750"/>
            <a:ext cx="108204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F7F8FA"/>
                </a:solidFill>
              </a:defRPr>
            </a:pPr>
            <a:r>
              <a:rPr sz="2850" b="1">
                <a:solidFill>
                  <a:srgbClr val="F7F8FA"/>
                </a:solidFill>
              </a:rPr>
              <a:t>United Infrastructure can own the pathway end to end</a:t>
            </a:r>
          </a:p>
        </p:txBody>
      </p:sp>
      <p:sp>
        <p:nvSpPr>
          <p:cNvPr id="3" name="">
            <a:extLst xmlns:a="http://schemas.openxmlformats.org/drawingml/2006/main">
              <a:ext uri="{FF2B5EF4-FFF2-40B4-BE49-F238E27FC236}">
                <a16:creationId xmlns:a16="http://schemas.microsoft.com/office/drawing/2014/main" id="{72925458-7973-4E9C-87E8-0710EE73068F}"/>
              </a:ext>
            </a:extLst>
          </p:cNvPr>
          <p:cNvSpPr>
            <a:spLocks xmlns:a="http://schemas.openxmlformats.org/drawingml/2006/main" noGrp="1"/>
          </p:cNvSpPr>
          <p:nvPr/>
        </p:nvSpPr>
        <p:spPr>
          <a:xfrm xmlns:a="http://schemas.openxmlformats.org/drawingml/2006/main">
            <a:off x="685800" y="1409700"/>
            <a:ext cx="857250" cy="38100"/>
          </a:xfrm>
          <a:prstGeom xmlns:a="http://schemas.openxmlformats.org/drawingml/2006/main" prst="rect">
            <a:avLst/>
          </a:prstGeom>
          <a:solidFill xmlns:a="http://schemas.openxmlformats.org/drawingml/2006/main">
            <a:srgbClr val="E9A51F"/>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8EF43D53-8C88-486D-B427-E0591F56C292}"/>
              </a:ext>
            </a:extLst>
          </p:cNvPr>
          <p:cNvSpPr>
            <a:spLocks xmlns:a="http://schemas.openxmlformats.org/drawingml/2006/main" noGrp="1"/>
          </p:cNvSpPr>
          <p:nvPr/>
        </p:nvSpPr>
        <p:spPr>
          <a:xfrm xmlns:a="http://schemas.openxmlformats.org/drawingml/2006/main">
            <a:off x="685800" y="1962150"/>
            <a:ext cx="1809750" cy="3219450"/>
          </a:xfrm>
          <a:prstGeom xmlns:a="http://schemas.openxmlformats.org/drawingml/2006/main" prst="roundRect">
            <a:avLst>
              <a:gd name="adj" fmla="val 8421"/>
            </a:avLst>
          </a:prstGeom>
          <a:solidFill xmlns:a="http://schemas.openxmlformats.org/drawingml/2006/main">
            <a:srgbClr val="E9A51F"/>
          </a:solidFill>
          <a:ln xmlns:a="http://schemas.openxmlformats.org/drawingml/2006/main" w="9525">
            <a:solidFill>
              <a:srgbClr val="E9A51F"/>
            </a:solidFill>
            <a:prstDash val="solid"/>
          </a:ln>
        </p:spPr>
      </p:sp>
      <p:sp>
        <p:nvSpPr>
          <p:cNvPr id="5" name="">
            <a:extLst xmlns:a="http://schemas.openxmlformats.org/drawingml/2006/main">
              <a:ext uri="{FF2B5EF4-FFF2-40B4-BE49-F238E27FC236}">
                <a16:creationId xmlns:a16="http://schemas.microsoft.com/office/drawing/2014/main" id="{CD456E23-5D52-4937-BF4C-F6E714BF3ECA}"/>
              </a:ext>
            </a:extLst>
          </p:cNvPr>
          <p:cNvSpPr>
            <a:spLocks xmlns:a="http://schemas.openxmlformats.org/drawingml/2006/main" noGrp="1"/>
          </p:cNvSpPr>
          <p:nvPr/>
        </p:nvSpPr>
        <p:spPr>
          <a:xfrm xmlns:a="http://schemas.openxmlformats.org/drawingml/2006/main">
            <a:off x="876300" y="2133600"/>
            <a:ext cx="45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06070A"/>
                </a:solidFill>
              </a:defRPr>
            </a:pPr>
            <a:r>
              <a:rPr sz="1200" b="1">
                <a:solidFill>
                  <a:srgbClr val="06070A"/>
                </a:solidFill>
              </a:rPr>
              <a:t>01</a:t>
            </a:r>
          </a:p>
        </p:txBody>
      </p:sp>
      <p:sp>
        <p:nvSpPr>
          <p:cNvPr id="6" name="">
            <a:extLst xmlns:a="http://schemas.openxmlformats.org/drawingml/2006/main">
              <a:ext uri="{FF2B5EF4-FFF2-40B4-BE49-F238E27FC236}">
                <a16:creationId xmlns:a16="http://schemas.microsoft.com/office/drawing/2014/main" id="{B9DCEDC6-C06F-4C85-98CF-A6EDA065D839}"/>
              </a:ext>
            </a:extLst>
          </p:cNvPr>
          <p:cNvSpPr>
            <a:spLocks xmlns:a="http://schemas.openxmlformats.org/drawingml/2006/main" noGrp="1"/>
          </p:cNvSpPr>
          <p:nvPr/>
        </p:nvSpPr>
        <p:spPr>
          <a:xfrm xmlns:a="http://schemas.openxmlformats.org/drawingml/2006/main">
            <a:off x="876300" y="2571750"/>
            <a:ext cx="1428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1">
                <a:solidFill>
                  <a:srgbClr val="06070A"/>
                </a:solidFill>
              </a:defRPr>
            </a:pPr>
            <a:r>
              <a:rPr sz="1125" b="1">
                <a:solidFill>
                  <a:srgbClr val="06070A"/>
                </a:solidFill>
              </a:rPr>
              <a:t>SOURCE</a:t>
            </a:r>
          </a:p>
        </p:txBody>
      </p:sp>
      <p:sp>
        <p:nvSpPr>
          <p:cNvPr id="7" name="">
            <a:extLst xmlns:a="http://schemas.openxmlformats.org/drawingml/2006/main">
              <a:ext uri="{FF2B5EF4-FFF2-40B4-BE49-F238E27FC236}">
                <a16:creationId xmlns:a16="http://schemas.microsoft.com/office/drawing/2014/main" id="{1C9BB043-128C-48E1-8D7D-A34F154F8BCE}"/>
              </a:ext>
            </a:extLst>
          </p:cNvPr>
          <p:cNvSpPr>
            <a:spLocks xmlns:a="http://schemas.openxmlformats.org/drawingml/2006/main" noGrp="1"/>
          </p:cNvSpPr>
          <p:nvPr/>
        </p:nvSpPr>
        <p:spPr>
          <a:xfrm xmlns:a="http://schemas.openxmlformats.org/drawingml/2006/main">
            <a:off x="876300" y="3009900"/>
            <a:ext cx="14287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725" b="1">
                <a:solidFill>
                  <a:srgbClr val="06070A"/>
                </a:solidFill>
              </a:defRPr>
            </a:pPr>
            <a:r>
              <a:rPr sz="1725" b="1">
                <a:solidFill>
                  <a:srgbClr val="06070A"/>
                </a:solidFill>
              </a:rPr>
              <a:t>Club and player relationships</a:t>
            </a:r>
          </a:p>
        </p:txBody>
      </p:sp>
      <p:sp>
        <p:nvSpPr>
          <p:cNvPr id="8" name="">
            <a:extLst xmlns:a="http://schemas.openxmlformats.org/drawingml/2006/main">
              <a:ext uri="{FF2B5EF4-FFF2-40B4-BE49-F238E27FC236}">
                <a16:creationId xmlns:a16="http://schemas.microsoft.com/office/drawing/2014/main" id="{909640E0-5293-484E-849B-86A919E0FAF0}"/>
              </a:ext>
            </a:extLst>
          </p:cNvPr>
          <p:cNvSpPr>
            <a:spLocks xmlns:a="http://schemas.openxmlformats.org/drawingml/2006/main" noGrp="1"/>
          </p:cNvSpPr>
          <p:nvPr/>
        </p:nvSpPr>
        <p:spPr>
          <a:xfrm xmlns:a="http://schemas.openxmlformats.org/drawingml/2006/main">
            <a:off x="876300" y="3848100"/>
            <a:ext cx="1428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06070A"/>
                </a:solidFill>
              </a:defRPr>
            </a:pPr>
            <a:r>
              <a:rPr sz="1200" b="0">
                <a:solidFill>
                  <a:srgbClr val="06070A"/>
                </a:solidFill>
              </a:rPr>
              <a:t>Warm introductions to current, retiring and released athletes.</a:t>
            </a:r>
          </a:p>
        </p:txBody>
      </p:sp>
      <p:sp>
        <p:nvSpPr>
          <p:cNvPr id="9" name="">
            <a:extLst xmlns:a="http://schemas.openxmlformats.org/drawingml/2006/main">
              <a:ext uri="{FF2B5EF4-FFF2-40B4-BE49-F238E27FC236}">
                <a16:creationId xmlns:a16="http://schemas.microsoft.com/office/drawing/2014/main" id="{E058DC83-CB33-4E4F-810B-7055E4AB5B7C}"/>
              </a:ext>
            </a:extLst>
          </p:cNvPr>
          <p:cNvSpPr>
            <a:spLocks xmlns:a="http://schemas.openxmlformats.org/drawingml/2006/main" noGrp="1"/>
          </p:cNvSpPr>
          <p:nvPr/>
        </p:nvSpPr>
        <p:spPr>
          <a:xfrm xmlns:a="http://schemas.openxmlformats.org/drawingml/2006/main">
            <a:off x="2838450" y="1962150"/>
            <a:ext cx="1809750" cy="3219450"/>
          </a:xfrm>
          <a:prstGeom xmlns:a="http://schemas.openxmlformats.org/drawingml/2006/main" prst="roundRect">
            <a:avLst>
              <a:gd name="adj" fmla="val 8421"/>
            </a:avLst>
          </a:prstGeom>
          <a:solidFill xmlns:a="http://schemas.openxmlformats.org/drawingml/2006/main">
            <a:srgbClr val="12151A"/>
          </a:solidFill>
          <a:ln xmlns:a="http://schemas.openxmlformats.org/drawingml/2006/main" w="9525">
            <a:solidFill>
              <a:srgbClr val="6F7783"/>
            </a:solidFill>
            <a:prstDash val="solid"/>
          </a:ln>
        </p:spPr>
      </p:sp>
      <p:sp>
        <p:nvSpPr>
          <p:cNvPr id="10" name="">
            <a:extLst xmlns:a="http://schemas.openxmlformats.org/drawingml/2006/main">
              <a:ext uri="{FF2B5EF4-FFF2-40B4-BE49-F238E27FC236}">
                <a16:creationId xmlns:a16="http://schemas.microsoft.com/office/drawing/2014/main" id="{F4F6E022-0EA8-47BC-921A-E41CE4E43D50}"/>
              </a:ext>
            </a:extLst>
          </p:cNvPr>
          <p:cNvSpPr>
            <a:spLocks xmlns:a="http://schemas.openxmlformats.org/drawingml/2006/main" noGrp="1"/>
          </p:cNvSpPr>
          <p:nvPr/>
        </p:nvSpPr>
        <p:spPr>
          <a:xfrm xmlns:a="http://schemas.openxmlformats.org/drawingml/2006/main">
            <a:off x="3028950" y="2133600"/>
            <a:ext cx="45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E9A51F"/>
                </a:solidFill>
              </a:defRPr>
            </a:pPr>
            <a:r>
              <a:rPr sz="1200" b="1">
                <a:solidFill>
                  <a:srgbClr val="E9A51F"/>
                </a:solidFill>
              </a:rPr>
              <a:t>02</a:t>
            </a:r>
          </a:p>
        </p:txBody>
      </p:sp>
      <p:sp>
        <p:nvSpPr>
          <p:cNvPr id="11" name="">
            <a:extLst xmlns:a="http://schemas.openxmlformats.org/drawingml/2006/main">
              <a:ext uri="{FF2B5EF4-FFF2-40B4-BE49-F238E27FC236}">
                <a16:creationId xmlns:a16="http://schemas.microsoft.com/office/drawing/2014/main" id="{2A84F412-8444-414A-8D1E-F386E91C02A0}"/>
              </a:ext>
            </a:extLst>
          </p:cNvPr>
          <p:cNvSpPr>
            <a:spLocks xmlns:a="http://schemas.openxmlformats.org/drawingml/2006/main" noGrp="1"/>
          </p:cNvSpPr>
          <p:nvPr/>
        </p:nvSpPr>
        <p:spPr>
          <a:xfrm xmlns:a="http://schemas.openxmlformats.org/drawingml/2006/main">
            <a:off x="3028950" y="2571750"/>
            <a:ext cx="1428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1">
                <a:solidFill>
                  <a:srgbClr val="E9A51F"/>
                </a:solidFill>
              </a:defRPr>
            </a:pPr>
            <a:r>
              <a:rPr sz="1125" b="1">
                <a:solidFill>
                  <a:srgbClr val="E9A51F"/>
                </a:solidFill>
              </a:rPr>
              <a:t>SELECT</a:t>
            </a:r>
          </a:p>
        </p:txBody>
      </p:sp>
      <p:sp>
        <p:nvSpPr>
          <p:cNvPr id="12" name="">
            <a:extLst xmlns:a="http://schemas.openxmlformats.org/drawingml/2006/main">
              <a:ext uri="{FF2B5EF4-FFF2-40B4-BE49-F238E27FC236}">
                <a16:creationId xmlns:a16="http://schemas.microsoft.com/office/drawing/2014/main" id="{87CBB84E-267A-44D2-9E06-39968C57F426}"/>
              </a:ext>
            </a:extLst>
          </p:cNvPr>
          <p:cNvSpPr>
            <a:spLocks xmlns:a="http://schemas.openxmlformats.org/drawingml/2006/main" noGrp="1"/>
          </p:cNvSpPr>
          <p:nvPr/>
        </p:nvSpPr>
        <p:spPr>
          <a:xfrm xmlns:a="http://schemas.openxmlformats.org/drawingml/2006/main">
            <a:off x="3028950" y="3009900"/>
            <a:ext cx="14287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725" b="1">
                <a:solidFill>
                  <a:srgbClr val="F7F8FA"/>
                </a:solidFill>
              </a:defRPr>
            </a:pPr>
            <a:r>
              <a:rPr sz="1725" b="1">
                <a:solidFill>
                  <a:srgbClr val="F7F8FA"/>
                </a:solidFill>
              </a:rPr>
              <a:t>Strengths-based assessment</a:t>
            </a:r>
          </a:p>
        </p:txBody>
      </p:sp>
      <p:sp>
        <p:nvSpPr>
          <p:cNvPr id="13" name="">
            <a:extLst xmlns:a="http://schemas.openxmlformats.org/drawingml/2006/main">
              <a:ext uri="{FF2B5EF4-FFF2-40B4-BE49-F238E27FC236}">
                <a16:creationId xmlns:a16="http://schemas.microsoft.com/office/drawing/2014/main" id="{A8C51C34-2F85-4648-87AE-AA2776B687D1}"/>
              </a:ext>
            </a:extLst>
          </p:cNvPr>
          <p:cNvSpPr>
            <a:spLocks xmlns:a="http://schemas.openxmlformats.org/drawingml/2006/main" noGrp="1"/>
          </p:cNvSpPr>
          <p:nvPr/>
        </p:nvSpPr>
        <p:spPr>
          <a:xfrm xmlns:a="http://schemas.openxmlformats.org/drawingml/2006/main">
            <a:off x="3028950" y="3848100"/>
            <a:ext cx="1428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B8BEC8"/>
                </a:solidFill>
              </a:defRPr>
            </a:pPr>
            <a:r>
              <a:rPr sz="1200" b="0">
                <a:solidFill>
                  <a:srgbClr val="B8BEC8"/>
                </a:solidFill>
              </a:rPr>
              <a:t>Role matching based on behaviours, aptitude and location.</a:t>
            </a:r>
          </a:p>
        </p:txBody>
      </p:sp>
      <p:sp>
        <p:nvSpPr>
          <p:cNvPr id="14" name="">
            <a:extLst xmlns:a="http://schemas.openxmlformats.org/drawingml/2006/main">
              <a:ext uri="{FF2B5EF4-FFF2-40B4-BE49-F238E27FC236}">
                <a16:creationId xmlns:a16="http://schemas.microsoft.com/office/drawing/2014/main" id="{34CFFC7F-524C-485A-8E2F-F77F8E34D449}"/>
              </a:ext>
            </a:extLst>
          </p:cNvPr>
          <p:cNvSpPr>
            <a:spLocks xmlns:a="http://schemas.openxmlformats.org/drawingml/2006/main" noGrp="1"/>
          </p:cNvSpPr>
          <p:nvPr/>
        </p:nvSpPr>
        <p:spPr>
          <a:xfrm xmlns:a="http://schemas.openxmlformats.org/drawingml/2006/main">
            <a:off x="4991100" y="1962150"/>
            <a:ext cx="1809750" cy="3219450"/>
          </a:xfrm>
          <a:prstGeom xmlns:a="http://schemas.openxmlformats.org/drawingml/2006/main" prst="roundRect">
            <a:avLst>
              <a:gd name="adj" fmla="val 8421"/>
            </a:avLst>
          </a:prstGeom>
          <a:solidFill xmlns:a="http://schemas.openxmlformats.org/drawingml/2006/main">
            <a:srgbClr val="12151A"/>
          </a:solidFill>
          <a:ln xmlns:a="http://schemas.openxmlformats.org/drawingml/2006/main" w="9525">
            <a:solidFill>
              <a:srgbClr val="6F7783"/>
            </a:solidFill>
            <a:prstDash val="solid"/>
          </a:ln>
        </p:spPr>
      </p:sp>
      <p:sp>
        <p:nvSpPr>
          <p:cNvPr id="15" name="">
            <a:extLst xmlns:a="http://schemas.openxmlformats.org/drawingml/2006/main">
              <a:ext uri="{FF2B5EF4-FFF2-40B4-BE49-F238E27FC236}">
                <a16:creationId xmlns:a16="http://schemas.microsoft.com/office/drawing/2014/main" id="{2F2977EC-14AB-4A7C-A1A6-90D27BE638C5}"/>
              </a:ext>
            </a:extLst>
          </p:cNvPr>
          <p:cNvSpPr>
            <a:spLocks xmlns:a="http://schemas.openxmlformats.org/drawingml/2006/main" noGrp="1"/>
          </p:cNvSpPr>
          <p:nvPr/>
        </p:nvSpPr>
        <p:spPr>
          <a:xfrm xmlns:a="http://schemas.openxmlformats.org/drawingml/2006/main">
            <a:off x="5181600" y="2133600"/>
            <a:ext cx="45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E9A51F"/>
                </a:solidFill>
              </a:defRPr>
            </a:pPr>
            <a:r>
              <a:rPr sz="1200" b="1">
                <a:solidFill>
                  <a:srgbClr val="E9A51F"/>
                </a:solidFill>
              </a:rPr>
              <a:t>03</a:t>
            </a:r>
          </a:p>
        </p:txBody>
      </p:sp>
      <p:sp>
        <p:nvSpPr>
          <p:cNvPr id="16" name="">
            <a:extLst xmlns:a="http://schemas.openxmlformats.org/drawingml/2006/main">
              <a:ext uri="{FF2B5EF4-FFF2-40B4-BE49-F238E27FC236}">
                <a16:creationId xmlns:a16="http://schemas.microsoft.com/office/drawing/2014/main" id="{1C6D6AAA-8E6F-4D61-A0BA-AC6E2538A085}"/>
              </a:ext>
            </a:extLst>
          </p:cNvPr>
          <p:cNvSpPr>
            <a:spLocks xmlns:a="http://schemas.openxmlformats.org/drawingml/2006/main" noGrp="1"/>
          </p:cNvSpPr>
          <p:nvPr/>
        </p:nvSpPr>
        <p:spPr>
          <a:xfrm xmlns:a="http://schemas.openxmlformats.org/drawingml/2006/main">
            <a:off x="5181600" y="2571750"/>
            <a:ext cx="1428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1">
                <a:solidFill>
                  <a:srgbClr val="E9A51F"/>
                </a:solidFill>
              </a:defRPr>
            </a:pPr>
            <a:r>
              <a:rPr sz="1125" b="1">
                <a:solidFill>
                  <a:srgbClr val="E9A51F"/>
                </a:solidFill>
              </a:rPr>
              <a:t>PREPARE</a:t>
            </a:r>
          </a:p>
        </p:txBody>
      </p:sp>
      <p:sp>
        <p:nvSpPr>
          <p:cNvPr id="17" name="">
            <a:extLst xmlns:a="http://schemas.openxmlformats.org/drawingml/2006/main">
              <a:ext uri="{FF2B5EF4-FFF2-40B4-BE49-F238E27FC236}">
                <a16:creationId xmlns:a16="http://schemas.microsoft.com/office/drawing/2014/main" id="{0216275C-044B-4FE4-B2C7-F901A758B284}"/>
              </a:ext>
            </a:extLst>
          </p:cNvPr>
          <p:cNvSpPr>
            <a:spLocks xmlns:a="http://schemas.openxmlformats.org/drawingml/2006/main" noGrp="1"/>
          </p:cNvSpPr>
          <p:nvPr/>
        </p:nvSpPr>
        <p:spPr>
          <a:xfrm xmlns:a="http://schemas.openxmlformats.org/drawingml/2006/main">
            <a:off x="5181600" y="3009900"/>
            <a:ext cx="14287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725" b="1">
                <a:solidFill>
                  <a:srgbClr val="F7F8FA"/>
                </a:solidFill>
              </a:defRPr>
            </a:pPr>
            <a:r>
              <a:rPr sz="1725" b="1">
                <a:solidFill>
                  <a:srgbClr val="F7F8FA"/>
                </a:solidFill>
              </a:rPr>
              <a:t>Industry-ready training</a:t>
            </a:r>
          </a:p>
        </p:txBody>
      </p:sp>
      <p:sp>
        <p:nvSpPr>
          <p:cNvPr id="18" name="">
            <a:extLst xmlns:a="http://schemas.openxmlformats.org/drawingml/2006/main">
              <a:ext uri="{FF2B5EF4-FFF2-40B4-BE49-F238E27FC236}">
                <a16:creationId xmlns:a16="http://schemas.microsoft.com/office/drawing/2014/main" id="{04132CB4-7F2B-46CC-9718-15C114C790F1}"/>
              </a:ext>
            </a:extLst>
          </p:cNvPr>
          <p:cNvSpPr>
            <a:spLocks xmlns:a="http://schemas.openxmlformats.org/drawingml/2006/main" noGrp="1"/>
          </p:cNvSpPr>
          <p:nvPr/>
        </p:nvSpPr>
        <p:spPr>
          <a:xfrm xmlns:a="http://schemas.openxmlformats.org/drawingml/2006/main">
            <a:off x="5181600" y="3848100"/>
            <a:ext cx="1428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B8BEC8"/>
                </a:solidFill>
              </a:defRPr>
            </a:pPr>
            <a:r>
              <a:rPr sz="1200" b="0">
                <a:solidFill>
                  <a:srgbClr val="B8BEC8"/>
                </a:solidFill>
              </a:rPr>
              <a:t>Safety, tickets, employability and realistic site expectations.</a:t>
            </a:r>
          </a:p>
        </p:txBody>
      </p:sp>
      <p:sp>
        <p:nvSpPr>
          <p:cNvPr id="19" name="">
            <a:extLst xmlns:a="http://schemas.openxmlformats.org/drawingml/2006/main">
              <a:ext uri="{FF2B5EF4-FFF2-40B4-BE49-F238E27FC236}">
                <a16:creationId xmlns:a16="http://schemas.microsoft.com/office/drawing/2014/main" id="{C29716AA-528A-4078-884A-5DA43F2C7141}"/>
              </a:ext>
            </a:extLst>
          </p:cNvPr>
          <p:cNvSpPr>
            <a:spLocks xmlns:a="http://schemas.openxmlformats.org/drawingml/2006/main" noGrp="1"/>
          </p:cNvSpPr>
          <p:nvPr/>
        </p:nvSpPr>
        <p:spPr>
          <a:xfrm xmlns:a="http://schemas.openxmlformats.org/drawingml/2006/main">
            <a:off x="7143750" y="1962150"/>
            <a:ext cx="1809750" cy="3219450"/>
          </a:xfrm>
          <a:prstGeom xmlns:a="http://schemas.openxmlformats.org/drawingml/2006/main" prst="roundRect">
            <a:avLst>
              <a:gd name="adj" fmla="val 8421"/>
            </a:avLst>
          </a:prstGeom>
          <a:solidFill xmlns:a="http://schemas.openxmlformats.org/drawingml/2006/main">
            <a:srgbClr val="12151A"/>
          </a:solidFill>
          <a:ln xmlns:a="http://schemas.openxmlformats.org/drawingml/2006/main" w="9525">
            <a:solidFill>
              <a:srgbClr val="6F7783"/>
            </a:solidFill>
            <a:prstDash val="solid"/>
          </a:ln>
        </p:spPr>
      </p:sp>
      <p:sp>
        <p:nvSpPr>
          <p:cNvPr id="20" name="">
            <a:extLst xmlns:a="http://schemas.openxmlformats.org/drawingml/2006/main">
              <a:ext uri="{FF2B5EF4-FFF2-40B4-BE49-F238E27FC236}">
                <a16:creationId xmlns:a16="http://schemas.microsoft.com/office/drawing/2014/main" id="{E09DB025-A2F5-4EE7-9AE8-BACD506EB264}"/>
              </a:ext>
            </a:extLst>
          </p:cNvPr>
          <p:cNvSpPr>
            <a:spLocks xmlns:a="http://schemas.openxmlformats.org/drawingml/2006/main" noGrp="1"/>
          </p:cNvSpPr>
          <p:nvPr/>
        </p:nvSpPr>
        <p:spPr>
          <a:xfrm xmlns:a="http://schemas.openxmlformats.org/drawingml/2006/main">
            <a:off x="7334250" y="2133600"/>
            <a:ext cx="45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E9A51F"/>
                </a:solidFill>
              </a:defRPr>
            </a:pPr>
            <a:r>
              <a:rPr sz="1200" b="1">
                <a:solidFill>
                  <a:srgbClr val="E9A51F"/>
                </a:solidFill>
              </a:rPr>
              <a:t>04</a:t>
            </a:r>
          </a:p>
        </p:txBody>
      </p:sp>
      <p:sp>
        <p:nvSpPr>
          <p:cNvPr id="21" name="">
            <a:extLst xmlns:a="http://schemas.openxmlformats.org/drawingml/2006/main">
              <a:ext uri="{FF2B5EF4-FFF2-40B4-BE49-F238E27FC236}">
                <a16:creationId xmlns:a16="http://schemas.microsoft.com/office/drawing/2014/main" id="{ADB6F18F-5822-45F9-BC72-33A92A033A2E}"/>
              </a:ext>
            </a:extLst>
          </p:cNvPr>
          <p:cNvSpPr>
            <a:spLocks xmlns:a="http://schemas.openxmlformats.org/drawingml/2006/main" noGrp="1"/>
          </p:cNvSpPr>
          <p:nvPr/>
        </p:nvSpPr>
        <p:spPr>
          <a:xfrm xmlns:a="http://schemas.openxmlformats.org/drawingml/2006/main">
            <a:off x="7334250" y="2571750"/>
            <a:ext cx="1428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1">
                <a:solidFill>
                  <a:srgbClr val="E9A51F"/>
                </a:solidFill>
              </a:defRPr>
            </a:pPr>
            <a:r>
              <a:rPr sz="1125" b="1">
                <a:solidFill>
                  <a:srgbClr val="E9A51F"/>
                </a:solidFill>
              </a:rPr>
              <a:t>PLACE</a:t>
            </a:r>
          </a:p>
        </p:txBody>
      </p:sp>
      <p:sp>
        <p:nvSpPr>
          <p:cNvPr id="22" name="">
            <a:extLst xmlns:a="http://schemas.openxmlformats.org/drawingml/2006/main">
              <a:ext uri="{FF2B5EF4-FFF2-40B4-BE49-F238E27FC236}">
                <a16:creationId xmlns:a16="http://schemas.microsoft.com/office/drawing/2014/main" id="{B676743B-A9E5-46FE-BFBA-3666D47EA846}"/>
              </a:ext>
            </a:extLst>
          </p:cNvPr>
          <p:cNvSpPr>
            <a:spLocks xmlns:a="http://schemas.openxmlformats.org/drawingml/2006/main" noGrp="1"/>
          </p:cNvSpPr>
          <p:nvPr/>
        </p:nvSpPr>
        <p:spPr>
          <a:xfrm xmlns:a="http://schemas.openxmlformats.org/drawingml/2006/main">
            <a:off x="7334250" y="3009900"/>
            <a:ext cx="14287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725" b="1">
                <a:solidFill>
                  <a:srgbClr val="F7F8FA"/>
                </a:solidFill>
              </a:defRPr>
            </a:pPr>
            <a:r>
              <a:rPr sz="1725" b="1">
                <a:solidFill>
                  <a:srgbClr val="F7F8FA"/>
                </a:solidFill>
              </a:rPr>
              <a:t>Paid route into work</a:t>
            </a:r>
          </a:p>
        </p:txBody>
      </p:sp>
      <p:sp>
        <p:nvSpPr>
          <p:cNvPr id="23" name="">
            <a:extLst xmlns:a="http://schemas.openxmlformats.org/drawingml/2006/main">
              <a:ext uri="{FF2B5EF4-FFF2-40B4-BE49-F238E27FC236}">
                <a16:creationId xmlns:a16="http://schemas.microsoft.com/office/drawing/2014/main" id="{743C8827-6535-43F9-AC11-CAA2DF29B44D}"/>
              </a:ext>
            </a:extLst>
          </p:cNvPr>
          <p:cNvSpPr>
            <a:spLocks xmlns:a="http://schemas.openxmlformats.org/drawingml/2006/main" noGrp="1"/>
          </p:cNvSpPr>
          <p:nvPr/>
        </p:nvSpPr>
        <p:spPr>
          <a:xfrm xmlns:a="http://schemas.openxmlformats.org/drawingml/2006/main">
            <a:off x="7334250" y="3848100"/>
            <a:ext cx="1428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B8BEC8"/>
                </a:solidFill>
              </a:defRPr>
            </a:pPr>
            <a:r>
              <a:rPr sz="1200" b="0">
                <a:solidFill>
                  <a:srgbClr val="B8BEC8"/>
                </a:solidFill>
              </a:rPr>
              <a:t>Placement, apprenticeship or direct-hire pathway.</a:t>
            </a:r>
          </a:p>
        </p:txBody>
      </p:sp>
      <p:sp>
        <p:nvSpPr>
          <p:cNvPr id="24" name="">
            <a:extLst xmlns:a="http://schemas.openxmlformats.org/drawingml/2006/main">
              <a:ext uri="{FF2B5EF4-FFF2-40B4-BE49-F238E27FC236}">
                <a16:creationId xmlns:a16="http://schemas.microsoft.com/office/drawing/2014/main" id="{692E662F-6135-476C-AEE5-EFA7D36A0EE0}"/>
              </a:ext>
            </a:extLst>
          </p:cNvPr>
          <p:cNvSpPr>
            <a:spLocks xmlns:a="http://schemas.openxmlformats.org/drawingml/2006/main" noGrp="1"/>
          </p:cNvSpPr>
          <p:nvPr/>
        </p:nvSpPr>
        <p:spPr>
          <a:xfrm xmlns:a="http://schemas.openxmlformats.org/drawingml/2006/main">
            <a:off x="9296400" y="1962150"/>
            <a:ext cx="1809750" cy="3219450"/>
          </a:xfrm>
          <a:prstGeom xmlns:a="http://schemas.openxmlformats.org/drawingml/2006/main" prst="roundRect">
            <a:avLst>
              <a:gd name="adj" fmla="val 8421"/>
            </a:avLst>
          </a:prstGeom>
          <a:solidFill xmlns:a="http://schemas.openxmlformats.org/drawingml/2006/main">
            <a:srgbClr val="12151A"/>
          </a:solidFill>
          <a:ln xmlns:a="http://schemas.openxmlformats.org/drawingml/2006/main" w="9525">
            <a:solidFill>
              <a:srgbClr val="6F7783"/>
            </a:solidFill>
            <a:prstDash val="solid"/>
          </a:ln>
        </p:spPr>
      </p:sp>
      <p:sp>
        <p:nvSpPr>
          <p:cNvPr id="25" name="">
            <a:extLst xmlns:a="http://schemas.openxmlformats.org/drawingml/2006/main">
              <a:ext uri="{FF2B5EF4-FFF2-40B4-BE49-F238E27FC236}">
                <a16:creationId xmlns:a16="http://schemas.microsoft.com/office/drawing/2014/main" id="{DDCC7A3B-41D9-4DA6-930A-AF3A6F863F03}"/>
              </a:ext>
            </a:extLst>
          </p:cNvPr>
          <p:cNvSpPr>
            <a:spLocks xmlns:a="http://schemas.openxmlformats.org/drawingml/2006/main" noGrp="1"/>
          </p:cNvSpPr>
          <p:nvPr/>
        </p:nvSpPr>
        <p:spPr>
          <a:xfrm xmlns:a="http://schemas.openxmlformats.org/drawingml/2006/main">
            <a:off x="9486900" y="2133600"/>
            <a:ext cx="45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E9A51F"/>
                </a:solidFill>
              </a:defRPr>
            </a:pPr>
            <a:r>
              <a:rPr sz="1200" b="1">
                <a:solidFill>
                  <a:srgbClr val="E9A51F"/>
                </a:solidFill>
              </a:rPr>
              <a:t>05</a:t>
            </a:r>
          </a:p>
        </p:txBody>
      </p:sp>
      <p:sp>
        <p:nvSpPr>
          <p:cNvPr id="26" name="">
            <a:extLst xmlns:a="http://schemas.openxmlformats.org/drawingml/2006/main">
              <a:ext uri="{FF2B5EF4-FFF2-40B4-BE49-F238E27FC236}">
                <a16:creationId xmlns:a16="http://schemas.microsoft.com/office/drawing/2014/main" id="{3ED8FEC8-855F-424E-B892-C5FB920B716B}"/>
              </a:ext>
            </a:extLst>
          </p:cNvPr>
          <p:cNvSpPr>
            <a:spLocks xmlns:a="http://schemas.openxmlformats.org/drawingml/2006/main" noGrp="1"/>
          </p:cNvSpPr>
          <p:nvPr/>
        </p:nvSpPr>
        <p:spPr>
          <a:xfrm xmlns:a="http://schemas.openxmlformats.org/drawingml/2006/main">
            <a:off x="9486900" y="2571750"/>
            <a:ext cx="1428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1">
                <a:solidFill>
                  <a:srgbClr val="E9A51F"/>
                </a:solidFill>
              </a:defRPr>
            </a:pPr>
            <a:r>
              <a:rPr sz="1125" b="1">
                <a:solidFill>
                  <a:srgbClr val="E9A51F"/>
                </a:solidFill>
              </a:rPr>
              <a:t>PROGRESS</a:t>
            </a:r>
          </a:p>
        </p:txBody>
      </p:sp>
      <p:sp>
        <p:nvSpPr>
          <p:cNvPr id="27" name="">
            <a:extLst xmlns:a="http://schemas.openxmlformats.org/drawingml/2006/main">
              <a:ext uri="{FF2B5EF4-FFF2-40B4-BE49-F238E27FC236}">
                <a16:creationId xmlns:a16="http://schemas.microsoft.com/office/drawing/2014/main" id="{D4B9F3F2-9321-4F7F-B16F-F5726720E0C4}"/>
              </a:ext>
            </a:extLst>
          </p:cNvPr>
          <p:cNvSpPr>
            <a:spLocks xmlns:a="http://schemas.openxmlformats.org/drawingml/2006/main" noGrp="1"/>
          </p:cNvSpPr>
          <p:nvPr/>
        </p:nvSpPr>
        <p:spPr>
          <a:xfrm xmlns:a="http://schemas.openxmlformats.org/drawingml/2006/main">
            <a:off x="9486900" y="3009900"/>
            <a:ext cx="14287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725" b="1">
                <a:solidFill>
                  <a:srgbClr val="F7F8FA"/>
                </a:solidFill>
              </a:defRPr>
            </a:pPr>
            <a:r>
              <a:rPr sz="1725" b="1">
                <a:solidFill>
                  <a:srgbClr val="F7F8FA"/>
                </a:solidFill>
              </a:rPr>
              <a:t>Mentoring and measurement</a:t>
            </a:r>
          </a:p>
        </p:txBody>
      </p:sp>
      <p:sp>
        <p:nvSpPr>
          <p:cNvPr id="28" name="">
            <a:extLst xmlns:a="http://schemas.openxmlformats.org/drawingml/2006/main">
              <a:ext uri="{FF2B5EF4-FFF2-40B4-BE49-F238E27FC236}">
                <a16:creationId xmlns:a16="http://schemas.microsoft.com/office/drawing/2014/main" id="{FC6BB6F9-862E-43E3-BD48-F73B9CEF52BF}"/>
              </a:ext>
            </a:extLst>
          </p:cNvPr>
          <p:cNvSpPr>
            <a:spLocks xmlns:a="http://schemas.openxmlformats.org/drawingml/2006/main" noGrp="1"/>
          </p:cNvSpPr>
          <p:nvPr/>
        </p:nvSpPr>
        <p:spPr>
          <a:xfrm xmlns:a="http://schemas.openxmlformats.org/drawingml/2006/main">
            <a:off x="9486900" y="3848100"/>
            <a:ext cx="1428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B8BEC8"/>
                </a:solidFill>
              </a:defRPr>
            </a:pPr>
            <a:r>
              <a:rPr sz="1200" b="0">
                <a:solidFill>
                  <a:srgbClr val="B8BEC8"/>
                </a:solidFill>
              </a:rPr>
              <a:t>90-day support, line-manager feedback and career development.</a:t>
            </a:r>
          </a:p>
        </p:txBody>
      </p:sp>
      <p:sp>
        <p:nvSpPr>
          <p:cNvPr id="29" name="">
            <a:extLst xmlns:a="http://schemas.openxmlformats.org/drawingml/2006/main">
              <a:ext uri="{FF2B5EF4-FFF2-40B4-BE49-F238E27FC236}">
                <a16:creationId xmlns:a16="http://schemas.microsoft.com/office/drawing/2014/main" id="{FA8C90A6-3792-43FE-B8FA-E73D1864E3BC}"/>
              </a:ext>
            </a:extLst>
          </p:cNvPr>
          <p:cNvSpPr>
            <a:spLocks xmlns:a="http://schemas.openxmlformats.org/drawingml/2006/main" noGrp="1"/>
          </p:cNvSpPr>
          <p:nvPr/>
        </p:nvSpPr>
        <p:spPr>
          <a:xfrm xmlns:a="http://schemas.openxmlformats.org/drawingml/2006/main">
            <a:off x="685800" y="5524500"/>
            <a:ext cx="108204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1">
                <a:solidFill>
                  <a:srgbClr val="F7F8FA"/>
                </a:solidFill>
              </a:defRPr>
            </a:pPr>
            <a:r>
              <a:rPr sz="1800" b="1">
                <a:solidFill>
                  <a:srgbClr val="F7F8FA"/>
                </a:solidFill>
              </a:rPr>
              <a:t>The differentiator is not a job board. It is trusted access + construction preparation + supported progression.</a:t>
            </a:r>
          </a:p>
        </p:txBody>
      </p:sp>
      <p:sp>
        <p:nvSpPr>
          <p:cNvPr id="30" name="">
            <a:extLst xmlns:a="http://schemas.openxmlformats.org/drawingml/2006/main">
              <a:ext uri="{FF2B5EF4-FFF2-40B4-BE49-F238E27FC236}">
                <a16:creationId xmlns:a16="http://schemas.microsoft.com/office/drawing/2014/main" id="{CA5CE61D-2496-44BA-9B9F-1D2743BE6247}"/>
              </a:ext>
            </a:extLst>
          </p:cNvPr>
          <p:cNvSpPr>
            <a:spLocks xmlns:a="http://schemas.openxmlformats.org/drawingml/2006/main" noGrp="1"/>
          </p:cNvSpPr>
          <p:nvPr/>
        </p:nvSpPr>
        <p:spPr>
          <a:xfrm xmlns:a="http://schemas.openxmlformats.org/drawingml/2006/main">
            <a:off x="685800" y="6496050"/>
            <a:ext cx="5238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6F7783"/>
                </a:solidFill>
              </a:defRPr>
            </a:pPr>
            <a:r>
              <a:rPr sz="825" b="1">
                <a:solidFill>
                  <a:srgbClr val="6F7783"/>
                </a:solidFill>
              </a:rPr>
              <a:t>ATHLETE PATHWAYS × UNITED INFRASTRUCTURE</a:t>
            </a:r>
          </a:p>
        </p:txBody>
      </p:sp>
      <p:sp>
        <p:nvSpPr>
          <p:cNvPr id="31" name="">
            <a:extLst xmlns:a="http://schemas.openxmlformats.org/drawingml/2006/main">
              <a:ext uri="{FF2B5EF4-FFF2-40B4-BE49-F238E27FC236}">
                <a16:creationId xmlns:a16="http://schemas.microsoft.com/office/drawing/2014/main" id="{F509546D-D4BE-4C54-ADD4-AEC194DE68C0}"/>
              </a:ext>
            </a:extLst>
          </p:cNvPr>
          <p:cNvSpPr>
            <a:spLocks xmlns:a="http://schemas.openxmlformats.org/drawingml/2006/main" noGrp="1"/>
          </p:cNvSpPr>
          <p:nvPr/>
        </p:nvSpPr>
        <p:spPr>
          <a:xfrm xmlns:a="http://schemas.openxmlformats.org/drawingml/2006/main">
            <a:off x="10953750" y="6496050"/>
            <a:ext cx="5524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6F7783"/>
                </a:solidFill>
              </a:defRPr>
            </a:pPr>
            <a:r>
              <a:rPr sz="825" b="1">
                <a:solidFill>
                  <a:srgbClr val="6F7783"/>
                </a:solidFill>
              </a:rPr>
              <a:t>04</a:t>
            </a:r>
          </a:p>
        </p:txBody>
      </p:sp>
    </p:spTree>
    <p:extLst>
      <p:ext uri="{BB962C8B-B14F-4D97-AF65-F5344CB8AC3E}">
        <p14:creationId xmlns:p14="http://schemas.microsoft.com/office/powerpoint/2010/main" val="1920839046"/>
      </p:ext>
    </p:extLst>
  </p:cSld>
</p:sld>
</file>

<file path=ppt/slides/slide5.xml><?xml version="1.0" encoding="utf-8"?>
<p:sld xmlns:p="http://schemas.openxmlformats.org/presentationml/2006/main">
  <p:cSld>
    <p:bg>
      <p:bgPr>
        <a:solidFill xmlns:a="http://schemas.openxmlformats.org/drawingml/2006/main">
          <a:srgbClr val="06070A"/>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E9B5EF2A-DC69-4AAC-802E-324C62D4DBBB}"/>
              </a:ext>
            </a:extLst>
          </p:cNvPr>
          <p:cNvSpPr>
            <a:spLocks xmlns:a="http://schemas.openxmlformats.org/drawingml/2006/main" noGrp="1"/>
          </p:cNvSpPr>
          <p:nvPr/>
        </p:nvSpPr>
        <p:spPr>
          <a:xfrm xmlns:a="http://schemas.openxmlformats.org/drawingml/2006/main">
            <a:off x="685800" y="381000"/>
            <a:ext cx="4762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1">
                <a:solidFill>
                  <a:srgbClr val="E9A51F"/>
                </a:solidFill>
              </a:defRPr>
            </a:pPr>
            <a:r>
              <a:rPr sz="1125" b="1">
                <a:solidFill>
                  <a:srgbClr val="E9A51F"/>
                </a:solidFill>
              </a:rPr>
              <a:t>WHY UNITED INFRASTRUCTURE</a:t>
            </a:r>
          </a:p>
        </p:txBody>
      </p:sp>
      <p:sp>
        <p:nvSpPr>
          <p:cNvPr id="2" name="">
            <a:extLst xmlns:a="http://schemas.openxmlformats.org/drawingml/2006/main">
              <a:ext uri="{FF2B5EF4-FFF2-40B4-BE49-F238E27FC236}">
                <a16:creationId xmlns:a16="http://schemas.microsoft.com/office/drawing/2014/main" id="{E18E32A0-A252-4CB6-A5A7-159C0BC6FD46}"/>
              </a:ext>
            </a:extLst>
          </p:cNvPr>
          <p:cNvSpPr>
            <a:spLocks xmlns:a="http://schemas.openxmlformats.org/drawingml/2006/main" noGrp="1"/>
          </p:cNvSpPr>
          <p:nvPr/>
        </p:nvSpPr>
        <p:spPr>
          <a:xfrm xmlns:a="http://schemas.openxmlformats.org/drawingml/2006/main">
            <a:off x="685800" y="666750"/>
            <a:ext cx="108204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F7F8FA"/>
                </a:solidFill>
              </a:defRPr>
            </a:pPr>
            <a:r>
              <a:rPr sz="2850" b="1">
                <a:solidFill>
                  <a:srgbClr val="F7F8FA"/>
                </a:solidFill>
              </a:rPr>
              <a:t>The concept strengthens recruitment and client value</a:t>
            </a:r>
          </a:p>
        </p:txBody>
      </p:sp>
      <p:sp>
        <p:nvSpPr>
          <p:cNvPr id="3" name="">
            <a:extLst xmlns:a="http://schemas.openxmlformats.org/drawingml/2006/main">
              <a:ext uri="{FF2B5EF4-FFF2-40B4-BE49-F238E27FC236}">
                <a16:creationId xmlns:a16="http://schemas.microsoft.com/office/drawing/2014/main" id="{5F239781-ED16-4F9A-B424-7B3F28455A12}"/>
              </a:ext>
            </a:extLst>
          </p:cNvPr>
          <p:cNvSpPr>
            <a:spLocks xmlns:a="http://schemas.openxmlformats.org/drawingml/2006/main" noGrp="1"/>
          </p:cNvSpPr>
          <p:nvPr/>
        </p:nvSpPr>
        <p:spPr>
          <a:xfrm xmlns:a="http://schemas.openxmlformats.org/drawingml/2006/main">
            <a:off x="685800" y="1409700"/>
            <a:ext cx="857250" cy="38100"/>
          </a:xfrm>
          <a:prstGeom xmlns:a="http://schemas.openxmlformats.org/drawingml/2006/main" prst="rect">
            <a:avLst/>
          </a:prstGeom>
          <a:solidFill xmlns:a="http://schemas.openxmlformats.org/drawingml/2006/main">
            <a:srgbClr val="E9A51F"/>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555B931B-24B0-46EF-BF5B-14971D306F22}"/>
              </a:ext>
            </a:extLst>
          </p:cNvPr>
          <p:cNvSpPr>
            <a:spLocks xmlns:a="http://schemas.openxmlformats.org/drawingml/2006/main" noGrp="1"/>
          </p:cNvSpPr>
          <p:nvPr/>
        </p:nvSpPr>
        <p:spPr>
          <a:xfrm xmlns:a="http://schemas.openxmlformats.org/drawingml/2006/main">
            <a:off x="685800" y="2000250"/>
            <a:ext cx="2362200" cy="3276600"/>
          </a:xfrm>
          <a:prstGeom xmlns:a="http://schemas.openxmlformats.org/drawingml/2006/main" prst="roundRect">
            <a:avLst>
              <a:gd name="adj" fmla="val 5645"/>
            </a:avLst>
          </a:prstGeom>
          <a:solidFill xmlns:a="http://schemas.openxmlformats.org/drawingml/2006/main">
            <a:srgbClr val="12151A"/>
          </a:solidFill>
          <a:ln xmlns:a="http://schemas.openxmlformats.org/drawingml/2006/main" w="9525">
            <a:solidFill>
              <a:srgbClr val="6F7783"/>
            </a:solidFill>
            <a:prstDash val="solid"/>
          </a:ln>
        </p:spPr>
      </p:sp>
      <p:sp>
        <p:nvSpPr>
          <p:cNvPr id="5" name="">
            <a:extLst xmlns:a="http://schemas.openxmlformats.org/drawingml/2006/main">
              <a:ext uri="{FF2B5EF4-FFF2-40B4-BE49-F238E27FC236}">
                <a16:creationId xmlns:a16="http://schemas.microsoft.com/office/drawing/2014/main" id="{3488EE56-183F-4EC1-9758-DE73D371B422}"/>
              </a:ext>
            </a:extLst>
          </p:cNvPr>
          <p:cNvSpPr>
            <a:spLocks xmlns:a="http://schemas.openxmlformats.org/drawingml/2006/main" noGrp="1"/>
          </p:cNvSpPr>
          <p:nvPr/>
        </p:nvSpPr>
        <p:spPr>
          <a:xfrm xmlns:a="http://schemas.openxmlformats.org/drawingml/2006/main">
            <a:off x="685800" y="2000250"/>
            <a:ext cx="2362200" cy="76200"/>
          </a:xfrm>
          <a:prstGeom xmlns:a="http://schemas.openxmlformats.org/drawingml/2006/main" prst="rect">
            <a:avLst/>
          </a:prstGeom>
          <a:solidFill xmlns:a="http://schemas.openxmlformats.org/drawingml/2006/main">
            <a:srgbClr val="E9A51F"/>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3F2B1EBA-6560-43CC-BCFB-FC5DB8480EC2}"/>
              </a:ext>
            </a:extLst>
          </p:cNvPr>
          <p:cNvSpPr>
            <a:spLocks xmlns:a="http://schemas.openxmlformats.org/drawingml/2006/main" noGrp="1"/>
          </p:cNvSpPr>
          <p:nvPr/>
        </p:nvSpPr>
        <p:spPr>
          <a:xfrm xmlns:a="http://schemas.openxmlformats.org/drawingml/2006/main">
            <a:off x="914400" y="2381250"/>
            <a:ext cx="1905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E9A51F"/>
                </a:solidFill>
              </a:defRPr>
            </a:pPr>
            <a:r>
              <a:rPr sz="1200" b="1">
                <a:solidFill>
                  <a:srgbClr val="E9A51F"/>
                </a:solidFill>
              </a:rPr>
              <a:t>WORKFORCE</a:t>
            </a:r>
          </a:p>
        </p:txBody>
      </p:sp>
      <p:sp>
        <p:nvSpPr>
          <p:cNvPr id="7" name="">
            <a:extLst xmlns:a="http://schemas.openxmlformats.org/drawingml/2006/main">
              <a:ext uri="{FF2B5EF4-FFF2-40B4-BE49-F238E27FC236}">
                <a16:creationId xmlns:a16="http://schemas.microsoft.com/office/drawing/2014/main" id="{C9913572-E847-4FDF-B474-2FB01EBAD1F1}"/>
              </a:ext>
            </a:extLst>
          </p:cNvPr>
          <p:cNvSpPr>
            <a:spLocks xmlns:a="http://schemas.openxmlformats.org/drawingml/2006/main" noGrp="1"/>
          </p:cNvSpPr>
          <p:nvPr/>
        </p:nvSpPr>
        <p:spPr>
          <a:xfrm xmlns:a="http://schemas.openxmlformats.org/drawingml/2006/main">
            <a:off x="914400" y="2876550"/>
            <a:ext cx="1905000" cy="1695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F7F8FA"/>
                </a:solidFill>
              </a:defRPr>
            </a:pPr>
            <a:r>
              <a:rPr sz="1650" b="1">
                <a:solidFill>
                  <a:srgbClr val="F7F8FA"/>
                </a:solidFill>
              </a:rPr>
              <a:t>Build a repeatable pipeline into water, energy, power, telecoms and social infrastructure.</a:t>
            </a:r>
          </a:p>
        </p:txBody>
      </p:sp>
      <p:sp>
        <p:nvSpPr>
          <p:cNvPr id="8" name="">
            <a:extLst xmlns:a="http://schemas.openxmlformats.org/drawingml/2006/main">
              <a:ext uri="{FF2B5EF4-FFF2-40B4-BE49-F238E27FC236}">
                <a16:creationId xmlns:a16="http://schemas.microsoft.com/office/drawing/2014/main" id="{391C17DA-812A-4E10-8F33-E13DF46A1D9F}"/>
              </a:ext>
            </a:extLst>
          </p:cNvPr>
          <p:cNvSpPr>
            <a:spLocks xmlns:a="http://schemas.openxmlformats.org/drawingml/2006/main" noGrp="1"/>
          </p:cNvSpPr>
          <p:nvPr/>
        </p:nvSpPr>
        <p:spPr>
          <a:xfrm xmlns:a="http://schemas.openxmlformats.org/drawingml/2006/main">
            <a:off x="3390900" y="2000250"/>
            <a:ext cx="2362200" cy="3276600"/>
          </a:xfrm>
          <a:prstGeom xmlns:a="http://schemas.openxmlformats.org/drawingml/2006/main" prst="roundRect">
            <a:avLst>
              <a:gd name="adj" fmla="val 5645"/>
            </a:avLst>
          </a:prstGeom>
          <a:solidFill xmlns:a="http://schemas.openxmlformats.org/drawingml/2006/main">
            <a:srgbClr val="12151A"/>
          </a:solidFill>
          <a:ln xmlns:a="http://schemas.openxmlformats.org/drawingml/2006/main" w="9525">
            <a:solidFill>
              <a:srgbClr val="6F7783"/>
            </a:solidFill>
            <a:prstDash val="solid"/>
          </a:ln>
        </p:spPr>
      </p:sp>
      <p:sp>
        <p:nvSpPr>
          <p:cNvPr id="9" name="">
            <a:extLst xmlns:a="http://schemas.openxmlformats.org/drawingml/2006/main">
              <a:ext uri="{FF2B5EF4-FFF2-40B4-BE49-F238E27FC236}">
                <a16:creationId xmlns:a16="http://schemas.microsoft.com/office/drawing/2014/main" id="{CDF1BDF0-8399-40A6-81E0-B4916062CCD3}"/>
              </a:ext>
            </a:extLst>
          </p:cNvPr>
          <p:cNvSpPr>
            <a:spLocks xmlns:a="http://schemas.openxmlformats.org/drawingml/2006/main" noGrp="1"/>
          </p:cNvSpPr>
          <p:nvPr/>
        </p:nvSpPr>
        <p:spPr>
          <a:xfrm xmlns:a="http://schemas.openxmlformats.org/drawingml/2006/main">
            <a:off x="3390900" y="2000250"/>
            <a:ext cx="2362200" cy="76200"/>
          </a:xfrm>
          <a:prstGeom xmlns:a="http://schemas.openxmlformats.org/drawingml/2006/main" prst="rect">
            <a:avLst/>
          </a:prstGeom>
          <a:solidFill xmlns:a="http://schemas.openxmlformats.org/drawingml/2006/main">
            <a:srgbClr val="F7F8FA"/>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306E7743-4F03-4A1A-A7E6-9FFEB0E0AC30}"/>
              </a:ext>
            </a:extLst>
          </p:cNvPr>
          <p:cNvSpPr>
            <a:spLocks xmlns:a="http://schemas.openxmlformats.org/drawingml/2006/main" noGrp="1"/>
          </p:cNvSpPr>
          <p:nvPr/>
        </p:nvSpPr>
        <p:spPr>
          <a:xfrm xmlns:a="http://schemas.openxmlformats.org/drawingml/2006/main">
            <a:off x="3619500" y="2381250"/>
            <a:ext cx="1905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E9A51F"/>
                </a:solidFill>
              </a:defRPr>
            </a:pPr>
            <a:r>
              <a:rPr sz="1200" b="1">
                <a:solidFill>
                  <a:srgbClr val="E9A51F"/>
                </a:solidFill>
              </a:rPr>
              <a:t>RETENTION</a:t>
            </a:r>
          </a:p>
        </p:txBody>
      </p:sp>
      <p:sp>
        <p:nvSpPr>
          <p:cNvPr id="11" name="">
            <a:extLst xmlns:a="http://schemas.openxmlformats.org/drawingml/2006/main">
              <a:ext uri="{FF2B5EF4-FFF2-40B4-BE49-F238E27FC236}">
                <a16:creationId xmlns:a16="http://schemas.microsoft.com/office/drawing/2014/main" id="{0D4B142F-1D8F-4FCA-B338-5A0DBB7AD055}"/>
              </a:ext>
            </a:extLst>
          </p:cNvPr>
          <p:cNvSpPr>
            <a:spLocks xmlns:a="http://schemas.openxmlformats.org/drawingml/2006/main" noGrp="1"/>
          </p:cNvSpPr>
          <p:nvPr/>
        </p:nvSpPr>
        <p:spPr>
          <a:xfrm xmlns:a="http://schemas.openxmlformats.org/drawingml/2006/main">
            <a:off x="3619500" y="2876550"/>
            <a:ext cx="1905000" cy="1695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0">
                <a:solidFill>
                  <a:srgbClr val="F7F8FA"/>
                </a:solidFill>
              </a:defRPr>
            </a:pPr>
            <a:r>
              <a:rPr sz="1650" b="0">
                <a:solidFill>
                  <a:srgbClr val="F7F8FA"/>
                </a:solidFill>
              </a:rPr>
              <a:t>Use mentoring and structured progression to reduce early attrition and protect training investment.</a:t>
            </a:r>
          </a:p>
        </p:txBody>
      </p:sp>
      <p:sp>
        <p:nvSpPr>
          <p:cNvPr id="12" name="">
            <a:extLst xmlns:a="http://schemas.openxmlformats.org/drawingml/2006/main">
              <a:ext uri="{FF2B5EF4-FFF2-40B4-BE49-F238E27FC236}">
                <a16:creationId xmlns:a16="http://schemas.microsoft.com/office/drawing/2014/main" id="{E0706DE6-C40C-4098-9D9C-00552915A099}"/>
              </a:ext>
            </a:extLst>
          </p:cNvPr>
          <p:cNvSpPr>
            <a:spLocks xmlns:a="http://schemas.openxmlformats.org/drawingml/2006/main" noGrp="1"/>
          </p:cNvSpPr>
          <p:nvPr/>
        </p:nvSpPr>
        <p:spPr>
          <a:xfrm xmlns:a="http://schemas.openxmlformats.org/drawingml/2006/main">
            <a:off x="6096000" y="2000250"/>
            <a:ext cx="2362200" cy="3276600"/>
          </a:xfrm>
          <a:prstGeom xmlns:a="http://schemas.openxmlformats.org/drawingml/2006/main" prst="roundRect">
            <a:avLst>
              <a:gd name="adj" fmla="val 5645"/>
            </a:avLst>
          </a:prstGeom>
          <a:solidFill xmlns:a="http://schemas.openxmlformats.org/drawingml/2006/main">
            <a:srgbClr val="12151A"/>
          </a:solidFill>
          <a:ln xmlns:a="http://schemas.openxmlformats.org/drawingml/2006/main" w="9525">
            <a:solidFill>
              <a:srgbClr val="6F7783"/>
            </a:solidFill>
            <a:prstDash val="solid"/>
          </a:ln>
        </p:spPr>
      </p:sp>
      <p:sp>
        <p:nvSpPr>
          <p:cNvPr id="13" name="">
            <a:extLst xmlns:a="http://schemas.openxmlformats.org/drawingml/2006/main">
              <a:ext uri="{FF2B5EF4-FFF2-40B4-BE49-F238E27FC236}">
                <a16:creationId xmlns:a16="http://schemas.microsoft.com/office/drawing/2014/main" id="{E24283A9-9576-42EF-BF0C-93304EB27BE3}"/>
              </a:ext>
            </a:extLst>
          </p:cNvPr>
          <p:cNvSpPr>
            <a:spLocks xmlns:a="http://schemas.openxmlformats.org/drawingml/2006/main" noGrp="1"/>
          </p:cNvSpPr>
          <p:nvPr/>
        </p:nvSpPr>
        <p:spPr>
          <a:xfrm xmlns:a="http://schemas.openxmlformats.org/drawingml/2006/main">
            <a:off x="6096000" y="2000250"/>
            <a:ext cx="2362200" cy="76200"/>
          </a:xfrm>
          <a:prstGeom xmlns:a="http://schemas.openxmlformats.org/drawingml/2006/main" prst="rect">
            <a:avLst/>
          </a:prstGeom>
          <a:solidFill xmlns:a="http://schemas.openxmlformats.org/drawingml/2006/main">
            <a:srgbClr val="E9A51F"/>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A2CBA521-1B04-4104-8BB9-682FE2F9A281}"/>
              </a:ext>
            </a:extLst>
          </p:cNvPr>
          <p:cNvSpPr>
            <a:spLocks xmlns:a="http://schemas.openxmlformats.org/drawingml/2006/main" noGrp="1"/>
          </p:cNvSpPr>
          <p:nvPr/>
        </p:nvSpPr>
        <p:spPr>
          <a:xfrm xmlns:a="http://schemas.openxmlformats.org/drawingml/2006/main">
            <a:off x="6324600" y="2381250"/>
            <a:ext cx="1905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E9A51F"/>
                </a:solidFill>
              </a:defRPr>
            </a:pPr>
            <a:r>
              <a:rPr sz="1200" b="1">
                <a:solidFill>
                  <a:srgbClr val="E9A51F"/>
                </a:solidFill>
              </a:rPr>
              <a:t>SOCIAL VALUE</a:t>
            </a:r>
          </a:p>
        </p:txBody>
      </p:sp>
      <p:sp>
        <p:nvSpPr>
          <p:cNvPr id="15" name="">
            <a:extLst xmlns:a="http://schemas.openxmlformats.org/drawingml/2006/main">
              <a:ext uri="{FF2B5EF4-FFF2-40B4-BE49-F238E27FC236}">
                <a16:creationId xmlns:a16="http://schemas.microsoft.com/office/drawing/2014/main" id="{7A053001-0748-4362-882E-B13589390E9E}"/>
              </a:ext>
            </a:extLst>
          </p:cNvPr>
          <p:cNvSpPr>
            <a:spLocks xmlns:a="http://schemas.openxmlformats.org/drawingml/2006/main" noGrp="1"/>
          </p:cNvSpPr>
          <p:nvPr/>
        </p:nvSpPr>
        <p:spPr>
          <a:xfrm xmlns:a="http://schemas.openxmlformats.org/drawingml/2006/main">
            <a:off x="6324600" y="2876550"/>
            <a:ext cx="1905000" cy="1695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0">
                <a:solidFill>
                  <a:srgbClr val="F7F8FA"/>
                </a:solidFill>
              </a:defRPr>
            </a:pPr>
            <a:r>
              <a:rPr sz="1650" b="0">
                <a:solidFill>
                  <a:srgbClr val="F7F8FA"/>
                </a:solidFill>
              </a:rPr>
              <a:t>Offer clients a visible employment pathway with measurable starts, qualifications and sustained outcomes.</a:t>
            </a:r>
          </a:p>
        </p:txBody>
      </p:sp>
      <p:sp>
        <p:nvSpPr>
          <p:cNvPr id="16" name="">
            <a:extLst xmlns:a="http://schemas.openxmlformats.org/drawingml/2006/main">
              <a:ext uri="{FF2B5EF4-FFF2-40B4-BE49-F238E27FC236}">
                <a16:creationId xmlns:a16="http://schemas.microsoft.com/office/drawing/2014/main" id="{2E3A3A5D-D7EC-4D20-9245-9E0C1EF49481}"/>
              </a:ext>
            </a:extLst>
          </p:cNvPr>
          <p:cNvSpPr>
            <a:spLocks xmlns:a="http://schemas.openxmlformats.org/drawingml/2006/main" noGrp="1"/>
          </p:cNvSpPr>
          <p:nvPr/>
        </p:nvSpPr>
        <p:spPr>
          <a:xfrm xmlns:a="http://schemas.openxmlformats.org/drawingml/2006/main">
            <a:off x="8801100" y="2000250"/>
            <a:ext cx="2362200" cy="3276600"/>
          </a:xfrm>
          <a:prstGeom xmlns:a="http://schemas.openxmlformats.org/drawingml/2006/main" prst="roundRect">
            <a:avLst>
              <a:gd name="adj" fmla="val 5645"/>
            </a:avLst>
          </a:prstGeom>
          <a:solidFill xmlns:a="http://schemas.openxmlformats.org/drawingml/2006/main">
            <a:srgbClr val="12151A"/>
          </a:solidFill>
          <a:ln xmlns:a="http://schemas.openxmlformats.org/drawingml/2006/main" w="9525">
            <a:solidFill>
              <a:srgbClr val="6F7783"/>
            </a:solidFill>
            <a:prstDash val="solid"/>
          </a:ln>
        </p:spPr>
      </p:sp>
      <p:sp>
        <p:nvSpPr>
          <p:cNvPr id="17" name="">
            <a:extLst xmlns:a="http://schemas.openxmlformats.org/drawingml/2006/main">
              <a:ext uri="{FF2B5EF4-FFF2-40B4-BE49-F238E27FC236}">
                <a16:creationId xmlns:a16="http://schemas.microsoft.com/office/drawing/2014/main" id="{29B55DC8-38B8-4C7B-A0B6-D351E561CF2D}"/>
              </a:ext>
            </a:extLst>
          </p:cNvPr>
          <p:cNvSpPr>
            <a:spLocks xmlns:a="http://schemas.openxmlformats.org/drawingml/2006/main" noGrp="1"/>
          </p:cNvSpPr>
          <p:nvPr/>
        </p:nvSpPr>
        <p:spPr>
          <a:xfrm xmlns:a="http://schemas.openxmlformats.org/drawingml/2006/main">
            <a:off x="8801100" y="2000250"/>
            <a:ext cx="2362200" cy="76200"/>
          </a:xfrm>
          <a:prstGeom xmlns:a="http://schemas.openxmlformats.org/drawingml/2006/main" prst="rect">
            <a:avLst/>
          </a:prstGeom>
          <a:solidFill xmlns:a="http://schemas.openxmlformats.org/drawingml/2006/main">
            <a:srgbClr val="F7F8FA"/>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7CF22FD9-F129-402F-BCDA-2EE3E64B809A}"/>
              </a:ext>
            </a:extLst>
          </p:cNvPr>
          <p:cNvSpPr>
            <a:spLocks xmlns:a="http://schemas.openxmlformats.org/drawingml/2006/main" noGrp="1"/>
          </p:cNvSpPr>
          <p:nvPr/>
        </p:nvSpPr>
        <p:spPr>
          <a:xfrm xmlns:a="http://schemas.openxmlformats.org/drawingml/2006/main">
            <a:off x="9029700" y="2381250"/>
            <a:ext cx="1905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E9A51F"/>
                </a:solidFill>
              </a:defRPr>
            </a:pPr>
            <a:r>
              <a:rPr sz="1200" b="1">
                <a:solidFill>
                  <a:srgbClr val="E9A51F"/>
                </a:solidFill>
              </a:rPr>
              <a:t>REPUTATION</a:t>
            </a:r>
          </a:p>
        </p:txBody>
      </p:sp>
      <p:sp>
        <p:nvSpPr>
          <p:cNvPr id="19" name="">
            <a:extLst xmlns:a="http://schemas.openxmlformats.org/drawingml/2006/main">
              <a:ext uri="{FF2B5EF4-FFF2-40B4-BE49-F238E27FC236}">
                <a16:creationId xmlns:a16="http://schemas.microsoft.com/office/drawing/2014/main" id="{B711E35D-4F5F-48CC-BB9E-2F6829DA7CF8}"/>
              </a:ext>
            </a:extLst>
          </p:cNvPr>
          <p:cNvSpPr>
            <a:spLocks xmlns:a="http://schemas.openxmlformats.org/drawingml/2006/main" noGrp="1"/>
          </p:cNvSpPr>
          <p:nvPr/>
        </p:nvSpPr>
        <p:spPr>
          <a:xfrm xmlns:a="http://schemas.openxmlformats.org/drawingml/2006/main">
            <a:off x="9029700" y="2876550"/>
            <a:ext cx="1905000" cy="1695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0">
                <a:solidFill>
                  <a:srgbClr val="F7F8FA"/>
                </a:solidFill>
              </a:defRPr>
            </a:pPr>
            <a:r>
              <a:rPr sz="1650" b="0">
                <a:solidFill>
                  <a:srgbClr val="F7F8FA"/>
                </a:solidFill>
              </a:rPr>
              <a:t>Create a distinctive partnership platform across clubs, communities and major frameworks.</a:t>
            </a:r>
          </a:p>
        </p:txBody>
      </p:sp>
      <p:sp>
        <p:nvSpPr>
          <p:cNvPr id="20" name="">
            <a:extLst xmlns:a="http://schemas.openxmlformats.org/drawingml/2006/main">
              <a:ext uri="{FF2B5EF4-FFF2-40B4-BE49-F238E27FC236}">
                <a16:creationId xmlns:a16="http://schemas.microsoft.com/office/drawing/2014/main" id="{E55CAF01-E993-48F5-BD21-E753A0BBFC15}"/>
              </a:ext>
            </a:extLst>
          </p:cNvPr>
          <p:cNvSpPr>
            <a:spLocks xmlns:a="http://schemas.openxmlformats.org/drawingml/2006/main" noGrp="1"/>
          </p:cNvSpPr>
          <p:nvPr/>
        </p:nvSpPr>
        <p:spPr>
          <a:xfrm xmlns:a="http://schemas.openxmlformats.org/drawingml/2006/main">
            <a:off x="685800" y="5619750"/>
            <a:ext cx="108204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00" b="0">
                <a:solidFill>
                  <a:srgbClr val="B8BEC8"/>
                </a:solidFill>
              </a:defRPr>
            </a:pPr>
            <a:r>
              <a:rPr sz="1500" b="0">
                <a:solidFill>
                  <a:srgbClr val="B8BEC8"/>
                </a:solidFill>
              </a:rPr>
              <a:t>United Infrastructure already delivers major networks, mains renewals and strategic infrastructure—the programme can recruit directly into real operational demand.</a:t>
            </a:r>
          </a:p>
        </p:txBody>
      </p:sp>
      <p:sp>
        <p:nvSpPr>
          <p:cNvPr id="21" name="">
            <a:extLst xmlns:a="http://schemas.openxmlformats.org/drawingml/2006/main">
              <a:ext uri="{FF2B5EF4-FFF2-40B4-BE49-F238E27FC236}">
                <a16:creationId xmlns:a16="http://schemas.microsoft.com/office/drawing/2014/main" id="{D0E22EB7-2BA5-4188-B4AC-9F246FDEA8D2}"/>
              </a:ext>
            </a:extLst>
          </p:cNvPr>
          <p:cNvSpPr>
            <a:spLocks xmlns:a="http://schemas.openxmlformats.org/drawingml/2006/main" noGrp="1"/>
          </p:cNvSpPr>
          <p:nvPr/>
        </p:nvSpPr>
        <p:spPr>
          <a:xfrm xmlns:a="http://schemas.openxmlformats.org/drawingml/2006/main">
            <a:off x="685800" y="6496050"/>
            <a:ext cx="5238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6F7783"/>
                </a:solidFill>
              </a:defRPr>
            </a:pPr>
            <a:r>
              <a:rPr sz="825" b="1">
                <a:solidFill>
                  <a:srgbClr val="6F7783"/>
                </a:solidFill>
              </a:rPr>
              <a:t>ATHLETE PATHWAYS × UNITED INFRASTRUCTURE</a:t>
            </a:r>
          </a:p>
        </p:txBody>
      </p:sp>
      <p:sp>
        <p:nvSpPr>
          <p:cNvPr id="22" name="">
            <a:extLst xmlns:a="http://schemas.openxmlformats.org/drawingml/2006/main">
              <a:ext uri="{FF2B5EF4-FFF2-40B4-BE49-F238E27FC236}">
                <a16:creationId xmlns:a16="http://schemas.microsoft.com/office/drawing/2014/main" id="{359922A5-543B-406C-B9F9-6F7EA215F5E5}"/>
              </a:ext>
            </a:extLst>
          </p:cNvPr>
          <p:cNvSpPr>
            <a:spLocks xmlns:a="http://schemas.openxmlformats.org/drawingml/2006/main" noGrp="1"/>
          </p:cNvSpPr>
          <p:nvPr/>
        </p:nvSpPr>
        <p:spPr>
          <a:xfrm xmlns:a="http://schemas.openxmlformats.org/drawingml/2006/main">
            <a:off x="10953750" y="6496050"/>
            <a:ext cx="5524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6F7783"/>
                </a:solidFill>
              </a:defRPr>
            </a:pPr>
            <a:r>
              <a:rPr sz="825" b="1">
                <a:solidFill>
                  <a:srgbClr val="6F7783"/>
                </a:solidFill>
              </a:rPr>
              <a:t>05</a:t>
            </a:r>
          </a:p>
        </p:txBody>
      </p:sp>
    </p:spTree>
    <p:extLst>
      <p:ext uri="{BB962C8B-B14F-4D97-AF65-F5344CB8AC3E}">
        <p14:creationId xmlns:p14="http://schemas.microsoft.com/office/powerpoint/2010/main" val="2094926208"/>
      </p:ext>
    </p:extLst>
  </p:cSld>
</p:sld>
</file>

<file path=ppt/slides/slide6.xml><?xml version="1.0" encoding="utf-8"?>
<p:sld xmlns:p="http://schemas.openxmlformats.org/presentationml/2006/main">
  <p:cSld>
    <p:bg>
      <p:bgPr>
        <a:solidFill xmlns:a="http://schemas.openxmlformats.org/drawingml/2006/main">
          <a:srgbClr val="06070A"/>
        </a:solidFill>
      </p:bgPr>
    </p:bg>
    <p:spTree>
      <p:nvGrpSpPr>
        <p:cNvPr id="1" name=""/>
        <p:cNvGrpSpPr/>
        <p:nvPr/>
      </p:nvGrpSpPr>
      <p:grpSpPr>
        <a:xfrm xmlns:a="http://schemas.openxmlformats.org/drawingml/2006/main"/>
      </p:grpSpPr>
      <p:sp>
        <p:nvSpPr>
          <p:cNvPr id="26" name="">
            <a:extLst xmlns:a="http://schemas.openxmlformats.org/drawingml/2006/main">
              <a:ext uri="{FF2B5EF4-FFF2-40B4-BE49-F238E27FC236}">
                <a16:creationId xmlns:a16="http://schemas.microsoft.com/office/drawing/2014/main" id="{22D52DA8-F8D6-4328-825A-3EA9906A2160}"/>
              </a:ext>
            </a:extLst>
          </p:cNvPr>
          <p:cNvSpPr>
            <a:spLocks xmlns:a="http://schemas.openxmlformats.org/drawingml/2006/main" noGrp="1"/>
          </p:cNvSpPr>
          <p:nvPr/>
        </p:nvSpPr>
        <p:spPr>
          <a:xfrm xmlns:a="http://schemas.openxmlformats.org/drawingml/2006/main">
            <a:off x="685800" y="381000"/>
            <a:ext cx="4762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1">
                <a:solidFill>
                  <a:srgbClr val="E9A51F"/>
                </a:solidFill>
              </a:defRPr>
            </a:pPr>
            <a:r>
              <a:rPr sz="1125" b="1">
                <a:solidFill>
                  <a:srgbClr val="E9A51F"/>
                </a:solidFill>
              </a:rPr>
              <a:t>TALENT PATHWAYS</a:t>
            </a:r>
          </a:p>
        </p:txBody>
      </p:sp>
      <p:sp>
        <p:nvSpPr>
          <p:cNvPr id="2" name="">
            <a:extLst xmlns:a="http://schemas.openxmlformats.org/drawingml/2006/main">
              <a:ext uri="{FF2B5EF4-FFF2-40B4-BE49-F238E27FC236}">
                <a16:creationId xmlns:a16="http://schemas.microsoft.com/office/drawing/2014/main" id="{5EF5C12F-8516-4B92-8962-1D9FEBFD78BC}"/>
              </a:ext>
            </a:extLst>
          </p:cNvPr>
          <p:cNvSpPr>
            <a:spLocks xmlns:a="http://schemas.openxmlformats.org/drawingml/2006/main" noGrp="1"/>
          </p:cNvSpPr>
          <p:nvPr/>
        </p:nvSpPr>
        <p:spPr>
          <a:xfrm xmlns:a="http://schemas.openxmlformats.org/drawingml/2006/main">
            <a:off x="685800" y="666750"/>
            <a:ext cx="108204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F7F8FA"/>
                </a:solidFill>
              </a:defRPr>
            </a:pPr>
            <a:r>
              <a:rPr sz="2850" b="1">
                <a:solidFill>
                  <a:srgbClr val="F7F8FA"/>
                </a:solidFill>
              </a:rPr>
              <a:t>One programme can feed several career routes</a:t>
            </a:r>
          </a:p>
        </p:txBody>
      </p:sp>
      <p:sp>
        <p:nvSpPr>
          <p:cNvPr id="3" name="">
            <a:extLst xmlns:a="http://schemas.openxmlformats.org/drawingml/2006/main">
              <a:ext uri="{FF2B5EF4-FFF2-40B4-BE49-F238E27FC236}">
                <a16:creationId xmlns:a16="http://schemas.microsoft.com/office/drawing/2014/main" id="{F7D51CC1-1779-4110-8529-3370980D7043}"/>
              </a:ext>
            </a:extLst>
          </p:cNvPr>
          <p:cNvSpPr>
            <a:spLocks xmlns:a="http://schemas.openxmlformats.org/drawingml/2006/main" noGrp="1"/>
          </p:cNvSpPr>
          <p:nvPr/>
        </p:nvSpPr>
        <p:spPr>
          <a:xfrm xmlns:a="http://schemas.openxmlformats.org/drawingml/2006/main">
            <a:off x="685800" y="1409700"/>
            <a:ext cx="857250" cy="38100"/>
          </a:xfrm>
          <a:prstGeom xmlns:a="http://schemas.openxmlformats.org/drawingml/2006/main" prst="rect">
            <a:avLst/>
          </a:prstGeom>
          <a:solidFill xmlns:a="http://schemas.openxmlformats.org/drawingml/2006/main">
            <a:srgbClr val="E9A51F"/>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ECBAC338-462E-4B9F-AB77-6346C1A6BF49}"/>
              </a:ext>
            </a:extLst>
          </p:cNvPr>
          <p:cNvSpPr>
            <a:spLocks xmlns:a="http://schemas.openxmlformats.org/drawingml/2006/main" noGrp="1"/>
          </p:cNvSpPr>
          <p:nvPr/>
        </p:nvSpPr>
        <p:spPr>
          <a:xfrm xmlns:a="http://schemas.openxmlformats.org/drawingml/2006/main">
            <a:off x="685800" y="1847850"/>
            <a:ext cx="10820400" cy="647700"/>
          </a:xfrm>
          <a:prstGeom xmlns:a="http://schemas.openxmlformats.org/drawingml/2006/main" prst="roundRect">
            <a:avLst>
              <a:gd name="adj" fmla="val 14706"/>
            </a:avLst>
          </a:prstGeom>
          <a:solidFill xmlns:a="http://schemas.openxmlformats.org/drawingml/2006/main">
            <a:srgbClr val="E9A51F"/>
          </a:solidFill>
          <a:ln xmlns:a="http://schemas.openxmlformats.org/drawingml/2006/main" w="9525">
            <a:solidFill>
              <a:srgbClr val="E9A51F"/>
            </a:solidFill>
            <a:prstDash val="solid"/>
          </a:ln>
        </p:spPr>
      </p:sp>
      <p:sp>
        <p:nvSpPr>
          <p:cNvPr id="5" name="">
            <a:extLst xmlns:a="http://schemas.openxmlformats.org/drawingml/2006/main">
              <a:ext uri="{FF2B5EF4-FFF2-40B4-BE49-F238E27FC236}">
                <a16:creationId xmlns:a16="http://schemas.microsoft.com/office/drawing/2014/main" id="{F9284F49-D060-4470-B30D-56A8E2FBFB2D}"/>
              </a:ext>
            </a:extLst>
          </p:cNvPr>
          <p:cNvSpPr>
            <a:spLocks xmlns:a="http://schemas.openxmlformats.org/drawingml/2006/main" noGrp="1"/>
          </p:cNvSpPr>
          <p:nvPr/>
        </p:nvSpPr>
        <p:spPr>
          <a:xfrm xmlns:a="http://schemas.openxmlformats.org/drawingml/2006/main">
            <a:off x="895350" y="1847850"/>
            <a:ext cx="21907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06070A"/>
                </a:solidFill>
              </a:defRPr>
            </a:pPr>
            <a:r>
              <a:rPr sz="1200" b="1">
                <a:solidFill>
                  <a:srgbClr val="06070A"/>
                </a:solidFill>
              </a:rPr>
              <a:t>SITE DELIVERY</a:t>
            </a:r>
          </a:p>
        </p:txBody>
      </p:sp>
      <p:sp>
        <p:nvSpPr>
          <p:cNvPr id="6" name="">
            <a:extLst xmlns:a="http://schemas.openxmlformats.org/drawingml/2006/main">
              <a:ext uri="{FF2B5EF4-FFF2-40B4-BE49-F238E27FC236}">
                <a16:creationId xmlns:a16="http://schemas.microsoft.com/office/drawing/2014/main" id="{418CD018-4844-4A30-B12C-AF42AB2C2DA9}"/>
              </a:ext>
            </a:extLst>
          </p:cNvPr>
          <p:cNvSpPr>
            <a:spLocks xmlns:a="http://schemas.openxmlformats.org/drawingml/2006/main" noGrp="1"/>
          </p:cNvSpPr>
          <p:nvPr/>
        </p:nvSpPr>
        <p:spPr>
          <a:xfrm xmlns:a="http://schemas.openxmlformats.org/drawingml/2006/main">
            <a:off x="3200400" y="1847850"/>
            <a:ext cx="35242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06070A"/>
                </a:solidFill>
              </a:defRPr>
            </a:pPr>
            <a:r>
              <a:rPr sz="1500" b="1">
                <a:solidFill>
                  <a:srgbClr val="06070A"/>
                </a:solidFill>
              </a:rPr>
              <a:t>Operative • pipe layer • plant • ganger</a:t>
            </a:r>
          </a:p>
        </p:txBody>
      </p:sp>
      <p:sp>
        <p:nvSpPr>
          <p:cNvPr id="7" name="">
            <a:extLst xmlns:a="http://schemas.openxmlformats.org/drawingml/2006/main">
              <a:ext uri="{FF2B5EF4-FFF2-40B4-BE49-F238E27FC236}">
                <a16:creationId xmlns:a16="http://schemas.microsoft.com/office/drawing/2014/main" id="{7215A127-8CBA-4AAE-BE13-F3F96A97ADAB}"/>
              </a:ext>
            </a:extLst>
          </p:cNvPr>
          <p:cNvSpPr>
            <a:spLocks xmlns:a="http://schemas.openxmlformats.org/drawingml/2006/main" noGrp="1"/>
          </p:cNvSpPr>
          <p:nvPr/>
        </p:nvSpPr>
        <p:spPr>
          <a:xfrm xmlns:a="http://schemas.openxmlformats.org/drawingml/2006/main">
            <a:off x="6953250" y="1847850"/>
            <a:ext cx="42672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0">
                <a:solidFill>
                  <a:srgbClr val="06070A"/>
                </a:solidFill>
              </a:defRPr>
            </a:pPr>
            <a:r>
              <a:rPr sz="1275" b="0">
                <a:solidFill>
                  <a:srgbClr val="06070A"/>
                </a:solidFill>
              </a:rPr>
              <a:t>Practical teamwork, physical readiness, safety discipline</a:t>
            </a:r>
          </a:p>
        </p:txBody>
      </p:sp>
      <p:sp>
        <p:nvSpPr>
          <p:cNvPr id="8" name="">
            <a:extLst xmlns:a="http://schemas.openxmlformats.org/drawingml/2006/main">
              <a:ext uri="{FF2B5EF4-FFF2-40B4-BE49-F238E27FC236}">
                <a16:creationId xmlns:a16="http://schemas.microsoft.com/office/drawing/2014/main" id="{67CEC6EB-9578-4B23-9A33-6497E6B040DB}"/>
              </a:ext>
            </a:extLst>
          </p:cNvPr>
          <p:cNvSpPr>
            <a:spLocks xmlns:a="http://schemas.openxmlformats.org/drawingml/2006/main" noGrp="1"/>
          </p:cNvSpPr>
          <p:nvPr/>
        </p:nvSpPr>
        <p:spPr>
          <a:xfrm xmlns:a="http://schemas.openxmlformats.org/drawingml/2006/main">
            <a:off x="685800" y="2647950"/>
            <a:ext cx="10820400" cy="647700"/>
          </a:xfrm>
          <a:prstGeom xmlns:a="http://schemas.openxmlformats.org/drawingml/2006/main" prst="roundRect">
            <a:avLst>
              <a:gd name="adj" fmla="val 14706"/>
            </a:avLst>
          </a:prstGeom>
          <a:solidFill xmlns:a="http://schemas.openxmlformats.org/drawingml/2006/main">
            <a:srgbClr val="12151A"/>
          </a:solidFill>
          <a:ln xmlns:a="http://schemas.openxmlformats.org/drawingml/2006/main" w="9525">
            <a:solidFill>
              <a:srgbClr val="6F7783"/>
            </a:solidFill>
            <a:prstDash val="solid"/>
          </a:ln>
        </p:spPr>
      </p:sp>
      <p:sp>
        <p:nvSpPr>
          <p:cNvPr id="9" name="">
            <a:extLst xmlns:a="http://schemas.openxmlformats.org/drawingml/2006/main">
              <a:ext uri="{FF2B5EF4-FFF2-40B4-BE49-F238E27FC236}">
                <a16:creationId xmlns:a16="http://schemas.microsoft.com/office/drawing/2014/main" id="{0A123580-719B-419B-A0C0-C7103E64913C}"/>
              </a:ext>
            </a:extLst>
          </p:cNvPr>
          <p:cNvSpPr>
            <a:spLocks xmlns:a="http://schemas.openxmlformats.org/drawingml/2006/main" noGrp="1"/>
          </p:cNvSpPr>
          <p:nvPr/>
        </p:nvSpPr>
        <p:spPr>
          <a:xfrm xmlns:a="http://schemas.openxmlformats.org/drawingml/2006/main">
            <a:off x="895350" y="2647950"/>
            <a:ext cx="21907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E9A51F"/>
                </a:solidFill>
              </a:defRPr>
            </a:pPr>
            <a:r>
              <a:rPr sz="1200" b="1">
                <a:solidFill>
                  <a:srgbClr val="E9A51F"/>
                </a:solidFill>
              </a:rPr>
              <a:t>SUPERVISION</a:t>
            </a:r>
          </a:p>
        </p:txBody>
      </p:sp>
      <p:sp>
        <p:nvSpPr>
          <p:cNvPr id="10" name="">
            <a:extLst xmlns:a="http://schemas.openxmlformats.org/drawingml/2006/main">
              <a:ext uri="{FF2B5EF4-FFF2-40B4-BE49-F238E27FC236}">
                <a16:creationId xmlns:a16="http://schemas.microsoft.com/office/drawing/2014/main" id="{C5D526C7-465E-4EF4-9B5A-B2CF13EFC725}"/>
              </a:ext>
            </a:extLst>
          </p:cNvPr>
          <p:cNvSpPr>
            <a:spLocks xmlns:a="http://schemas.openxmlformats.org/drawingml/2006/main" noGrp="1"/>
          </p:cNvSpPr>
          <p:nvPr/>
        </p:nvSpPr>
        <p:spPr>
          <a:xfrm xmlns:a="http://schemas.openxmlformats.org/drawingml/2006/main">
            <a:off x="3200400" y="2647950"/>
            <a:ext cx="35242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F7F8FA"/>
                </a:solidFill>
              </a:defRPr>
            </a:pPr>
            <a:r>
              <a:rPr sz="1500" b="1">
                <a:solidFill>
                  <a:srgbClr val="F7F8FA"/>
                </a:solidFill>
              </a:rPr>
              <a:t>Supervisor • site manager • works manager</a:t>
            </a:r>
          </a:p>
        </p:txBody>
      </p:sp>
      <p:sp>
        <p:nvSpPr>
          <p:cNvPr id="11" name="">
            <a:extLst xmlns:a="http://schemas.openxmlformats.org/drawingml/2006/main">
              <a:ext uri="{FF2B5EF4-FFF2-40B4-BE49-F238E27FC236}">
                <a16:creationId xmlns:a16="http://schemas.microsoft.com/office/drawing/2014/main" id="{B6870A20-52C8-4A97-8B77-2FEE50E2F1EA}"/>
              </a:ext>
            </a:extLst>
          </p:cNvPr>
          <p:cNvSpPr>
            <a:spLocks xmlns:a="http://schemas.openxmlformats.org/drawingml/2006/main" noGrp="1"/>
          </p:cNvSpPr>
          <p:nvPr/>
        </p:nvSpPr>
        <p:spPr>
          <a:xfrm xmlns:a="http://schemas.openxmlformats.org/drawingml/2006/main">
            <a:off x="6953250" y="2647950"/>
            <a:ext cx="42672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0">
                <a:solidFill>
                  <a:srgbClr val="B8BEC8"/>
                </a:solidFill>
              </a:defRPr>
            </a:pPr>
            <a:r>
              <a:rPr sz="1275" b="0">
                <a:solidFill>
                  <a:srgbClr val="B8BEC8"/>
                </a:solidFill>
              </a:rPr>
              <a:t>Leadership, communication, decision-making under pressure</a:t>
            </a:r>
          </a:p>
        </p:txBody>
      </p:sp>
      <p:sp>
        <p:nvSpPr>
          <p:cNvPr id="12" name="">
            <a:extLst xmlns:a="http://schemas.openxmlformats.org/drawingml/2006/main">
              <a:ext uri="{FF2B5EF4-FFF2-40B4-BE49-F238E27FC236}">
                <a16:creationId xmlns:a16="http://schemas.microsoft.com/office/drawing/2014/main" id="{83AAB850-77E0-4D51-AB4E-DA1CFD5A80C0}"/>
              </a:ext>
            </a:extLst>
          </p:cNvPr>
          <p:cNvSpPr>
            <a:spLocks xmlns:a="http://schemas.openxmlformats.org/drawingml/2006/main" noGrp="1"/>
          </p:cNvSpPr>
          <p:nvPr/>
        </p:nvSpPr>
        <p:spPr>
          <a:xfrm xmlns:a="http://schemas.openxmlformats.org/drawingml/2006/main">
            <a:off x="685800" y="3448050"/>
            <a:ext cx="10820400" cy="647700"/>
          </a:xfrm>
          <a:prstGeom xmlns:a="http://schemas.openxmlformats.org/drawingml/2006/main" prst="roundRect">
            <a:avLst>
              <a:gd name="adj" fmla="val 14706"/>
            </a:avLst>
          </a:prstGeom>
          <a:solidFill xmlns:a="http://schemas.openxmlformats.org/drawingml/2006/main">
            <a:srgbClr val="12151A"/>
          </a:solidFill>
          <a:ln xmlns:a="http://schemas.openxmlformats.org/drawingml/2006/main" w="9525">
            <a:solidFill>
              <a:srgbClr val="6F7783"/>
            </a:solidFill>
            <a:prstDash val="solid"/>
          </a:ln>
        </p:spPr>
      </p:sp>
      <p:sp>
        <p:nvSpPr>
          <p:cNvPr id="13" name="">
            <a:extLst xmlns:a="http://schemas.openxmlformats.org/drawingml/2006/main">
              <a:ext uri="{FF2B5EF4-FFF2-40B4-BE49-F238E27FC236}">
                <a16:creationId xmlns:a16="http://schemas.microsoft.com/office/drawing/2014/main" id="{90DD98D0-DB6D-4544-8645-DA6758C7A128}"/>
              </a:ext>
            </a:extLst>
          </p:cNvPr>
          <p:cNvSpPr>
            <a:spLocks xmlns:a="http://schemas.openxmlformats.org/drawingml/2006/main" noGrp="1"/>
          </p:cNvSpPr>
          <p:nvPr/>
        </p:nvSpPr>
        <p:spPr>
          <a:xfrm xmlns:a="http://schemas.openxmlformats.org/drawingml/2006/main">
            <a:off x="895350" y="3448050"/>
            <a:ext cx="21907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E9A51F"/>
                </a:solidFill>
              </a:defRPr>
            </a:pPr>
            <a:r>
              <a:rPr sz="1200" b="1">
                <a:solidFill>
                  <a:srgbClr val="E9A51F"/>
                </a:solidFill>
              </a:rPr>
              <a:t>TECHNICAL</a:t>
            </a:r>
          </a:p>
        </p:txBody>
      </p:sp>
      <p:sp>
        <p:nvSpPr>
          <p:cNvPr id="14" name="">
            <a:extLst xmlns:a="http://schemas.openxmlformats.org/drawingml/2006/main">
              <a:ext uri="{FF2B5EF4-FFF2-40B4-BE49-F238E27FC236}">
                <a16:creationId xmlns:a16="http://schemas.microsoft.com/office/drawing/2014/main" id="{55FAE50A-14AC-405B-AD2D-78317EFE9888}"/>
              </a:ext>
            </a:extLst>
          </p:cNvPr>
          <p:cNvSpPr>
            <a:spLocks xmlns:a="http://schemas.openxmlformats.org/drawingml/2006/main" noGrp="1"/>
          </p:cNvSpPr>
          <p:nvPr/>
        </p:nvSpPr>
        <p:spPr>
          <a:xfrm xmlns:a="http://schemas.openxmlformats.org/drawingml/2006/main">
            <a:off x="3200400" y="3448050"/>
            <a:ext cx="35242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F7F8FA"/>
                </a:solidFill>
              </a:defRPr>
            </a:pPr>
            <a:r>
              <a:rPr sz="1500" b="1">
                <a:solidFill>
                  <a:srgbClr val="F7F8FA"/>
                </a:solidFill>
              </a:rPr>
              <a:t>Engineering support • surveying • quality</a:t>
            </a:r>
          </a:p>
        </p:txBody>
      </p:sp>
      <p:sp>
        <p:nvSpPr>
          <p:cNvPr id="15" name="">
            <a:extLst xmlns:a="http://schemas.openxmlformats.org/drawingml/2006/main">
              <a:ext uri="{FF2B5EF4-FFF2-40B4-BE49-F238E27FC236}">
                <a16:creationId xmlns:a16="http://schemas.microsoft.com/office/drawing/2014/main" id="{0A05C055-A026-4278-B036-48695F17375C}"/>
              </a:ext>
            </a:extLst>
          </p:cNvPr>
          <p:cNvSpPr>
            <a:spLocks xmlns:a="http://schemas.openxmlformats.org/drawingml/2006/main" noGrp="1"/>
          </p:cNvSpPr>
          <p:nvPr/>
        </p:nvSpPr>
        <p:spPr>
          <a:xfrm xmlns:a="http://schemas.openxmlformats.org/drawingml/2006/main">
            <a:off x="6953250" y="3448050"/>
            <a:ext cx="42672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0">
                <a:solidFill>
                  <a:srgbClr val="B8BEC8"/>
                </a:solidFill>
              </a:defRPr>
            </a:pPr>
            <a:r>
              <a:rPr sz="1275" b="0">
                <a:solidFill>
                  <a:srgbClr val="B8BEC8"/>
                </a:solidFill>
              </a:rPr>
              <a:t>Learning agility, analysis, standards and preparation</a:t>
            </a:r>
          </a:p>
        </p:txBody>
      </p:sp>
      <p:sp>
        <p:nvSpPr>
          <p:cNvPr id="16" name="">
            <a:extLst xmlns:a="http://schemas.openxmlformats.org/drawingml/2006/main">
              <a:ext uri="{FF2B5EF4-FFF2-40B4-BE49-F238E27FC236}">
                <a16:creationId xmlns:a16="http://schemas.microsoft.com/office/drawing/2014/main" id="{7710239A-772B-482F-BDBE-C65C1E41A76F}"/>
              </a:ext>
            </a:extLst>
          </p:cNvPr>
          <p:cNvSpPr>
            <a:spLocks xmlns:a="http://schemas.openxmlformats.org/drawingml/2006/main" noGrp="1"/>
          </p:cNvSpPr>
          <p:nvPr/>
        </p:nvSpPr>
        <p:spPr>
          <a:xfrm xmlns:a="http://schemas.openxmlformats.org/drawingml/2006/main">
            <a:off x="685800" y="4248150"/>
            <a:ext cx="10820400" cy="647700"/>
          </a:xfrm>
          <a:prstGeom xmlns:a="http://schemas.openxmlformats.org/drawingml/2006/main" prst="roundRect">
            <a:avLst>
              <a:gd name="adj" fmla="val 14706"/>
            </a:avLst>
          </a:prstGeom>
          <a:solidFill xmlns:a="http://schemas.openxmlformats.org/drawingml/2006/main">
            <a:srgbClr val="12151A"/>
          </a:solidFill>
          <a:ln xmlns:a="http://schemas.openxmlformats.org/drawingml/2006/main" w="9525">
            <a:solidFill>
              <a:srgbClr val="6F7783"/>
            </a:solidFill>
            <a:prstDash val="solid"/>
          </a:ln>
        </p:spPr>
      </p:sp>
      <p:sp>
        <p:nvSpPr>
          <p:cNvPr id="17" name="">
            <a:extLst xmlns:a="http://schemas.openxmlformats.org/drawingml/2006/main">
              <a:ext uri="{FF2B5EF4-FFF2-40B4-BE49-F238E27FC236}">
                <a16:creationId xmlns:a16="http://schemas.microsoft.com/office/drawing/2014/main" id="{BE6324FE-8CDB-4DAD-9FEB-B261492DE1FE}"/>
              </a:ext>
            </a:extLst>
          </p:cNvPr>
          <p:cNvSpPr>
            <a:spLocks xmlns:a="http://schemas.openxmlformats.org/drawingml/2006/main" noGrp="1"/>
          </p:cNvSpPr>
          <p:nvPr/>
        </p:nvSpPr>
        <p:spPr>
          <a:xfrm xmlns:a="http://schemas.openxmlformats.org/drawingml/2006/main">
            <a:off x="895350" y="4248150"/>
            <a:ext cx="21907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E9A51F"/>
                </a:solidFill>
              </a:defRPr>
            </a:pPr>
            <a:r>
              <a:rPr sz="1200" b="1">
                <a:solidFill>
                  <a:srgbClr val="E9A51F"/>
                </a:solidFill>
              </a:rPr>
              <a:t>COMMERCIAL</a:t>
            </a:r>
          </a:p>
        </p:txBody>
      </p:sp>
      <p:sp>
        <p:nvSpPr>
          <p:cNvPr id="18" name="">
            <a:extLst xmlns:a="http://schemas.openxmlformats.org/drawingml/2006/main">
              <a:ext uri="{FF2B5EF4-FFF2-40B4-BE49-F238E27FC236}">
                <a16:creationId xmlns:a16="http://schemas.microsoft.com/office/drawing/2014/main" id="{FDB86542-CFAB-401B-8A25-E8CF8576F6C8}"/>
              </a:ext>
            </a:extLst>
          </p:cNvPr>
          <p:cNvSpPr>
            <a:spLocks xmlns:a="http://schemas.openxmlformats.org/drawingml/2006/main" noGrp="1"/>
          </p:cNvSpPr>
          <p:nvPr/>
        </p:nvSpPr>
        <p:spPr>
          <a:xfrm xmlns:a="http://schemas.openxmlformats.org/drawingml/2006/main">
            <a:off x="3200400" y="4248150"/>
            <a:ext cx="35242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F7F8FA"/>
                </a:solidFill>
              </a:defRPr>
            </a:pPr>
            <a:r>
              <a:rPr sz="1500" b="1">
                <a:solidFill>
                  <a:srgbClr val="F7F8FA"/>
                </a:solidFill>
              </a:rPr>
              <a:t>Planner • buyer • estimator • project support</a:t>
            </a:r>
          </a:p>
        </p:txBody>
      </p:sp>
      <p:sp>
        <p:nvSpPr>
          <p:cNvPr id="19" name="">
            <a:extLst xmlns:a="http://schemas.openxmlformats.org/drawingml/2006/main">
              <a:ext uri="{FF2B5EF4-FFF2-40B4-BE49-F238E27FC236}">
                <a16:creationId xmlns:a16="http://schemas.microsoft.com/office/drawing/2014/main" id="{CD310CFB-37CB-4AAD-A3EE-073871507BD5}"/>
              </a:ext>
            </a:extLst>
          </p:cNvPr>
          <p:cNvSpPr>
            <a:spLocks xmlns:a="http://schemas.openxmlformats.org/drawingml/2006/main" noGrp="1"/>
          </p:cNvSpPr>
          <p:nvPr/>
        </p:nvSpPr>
        <p:spPr>
          <a:xfrm xmlns:a="http://schemas.openxmlformats.org/drawingml/2006/main">
            <a:off x="6953250" y="4248150"/>
            <a:ext cx="42672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0">
                <a:solidFill>
                  <a:srgbClr val="B8BEC8"/>
                </a:solidFill>
              </a:defRPr>
            </a:pPr>
            <a:r>
              <a:rPr sz="1275" b="0">
                <a:solidFill>
                  <a:srgbClr val="B8BEC8"/>
                </a:solidFill>
              </a:rPr>
              <a:t>Organisation, negotiation, performance focus</a:t>
            </a:r>
          </a:p>
        </p:txBody>
      </p:sp>
      <p:sp>
        <p:nvSpPr>
          <p:cNvPr id="20" name="">
            <a:extLst xmlns:a="http://schemas.openxmlformats.org/drawingml/2006/main">
              <a:ext uri="{FF2B5EF4-FFF2-40B4-BE49-F238E27FC236}">
                <a16:creationId xmlns:a16="http://schemas.microsoft.com/office/drawing/2014/main" id="{F8FAF843-001A-434B-8B4B-63FB64FDAA1B}"/>
              </a:ext>
            </a:extLst>
          </p:cNvPr>
          <p:cNvSpPr>
            <a:spLocks xmlns:a="http://schemas.openxmlformats.org/drawingml/2006/main" noGrp="1"/>
          </p:cNvSpPr>
          <p:nvPr/>
        </p:nvSpPr>
        <p:spPr>
          <a:xfrm xmlns:a="http://schemas.openxmlformats.org/drawingml/2006/main">
            <a:off x="685800" y="5048250"/>
            <a:ext cx="10820400" cy="647700"/>
          </a:xfrm>
          <a:prstGeom xmlns:a="http://schemas.openxmlformats.org/drawingml/2006/main" prst="roundRect">
            <a:avLst>
              <a:gd name="adj" fmla="val 14706"/>
            </a:avLst>
          </a:prstGeom>
          <a:solidFill xmlns:a="http://schemas.openxmlformats.org/drawingml/2006/main">
            <a:srgbClr val="12151A"/>
          </a:solidFill>
          <a:ln xmlns:a="http://schemas.openxmlformats.org/drawingml/2006/main" w="9525">
            <a:solidFill>
              <a:srgbClr val="6F7783"/>
            </a:solidFill>
            <a:prstDash val="solid"/>
          </a:ln>
        </p:spPr>
      </p:sp>
      <p:sp>
        <p:nvSpPr>
          <p:cNvPr id="21" name="">
            <a:extLst xmlns:a="http://schemas.openxmlformats.org/drawingml/2006/main">
              <a:ext uri="{FF2B5EF4-FFF2-40B4-BE49-F238E27FC236}">
                <a16:creationId xmlns:a16="http://schemas.microsoft.com/office/drawing/2014/main" id="{B5E690A9-7BAF-4AD5-AAC7-99552CB88E8E}"/>
              </a:ext>
            </a:extLst>
          </p:cNvPr>
          <p:cNvSpPr>
            <a:spLocks xmlns:a="http://schemas.openxmlformats.org/drawingml/2006/main" noGrp="1"/>
          </p:cNvSpPr>
          <p:nvPr/>
        </p:nvSpPr>
        <p:spPr>
          <a:xfrm xmlns:a="http://schemas.openxmlformats.org/drawingml/2006/main">
            <a:off x="895350" y="5048250"/>
            <a:ext cx="21907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E9A51F"/>
                </a:solidFill>
              </a:defRPr>
            </a:pPr>
            <a:r>
              <a:rPr sz="1200" b="1">
                <a:solidFill>
                  <a:srgbClr val="E9A51F"/>
                </a:solidFill>
              </a:rPr>
              <a:t>CUSTOMER &amp; COMMUNITY</a:t>
            </a:r>
          </a:p>
        </p:txBody>
      </p:sp>
      <p:sp>
        <p:nvSpPr>
          <p:cNvPr id="22" name="">
            <a:extLst xmlns:a="http://schemas.openxmlformats.org/drawingml/2006/main">
              <a:ext uri="{FF2B5EF4-FFF2-40B4-BE49-F238E27FC236}">
                <a16:creationId xmlns:a16="http://schemas.microsoft.com/office/drawing/2014/main" id="{630E5017-9CE3-4879-9355-A5A9570DB50B}"/>
              </a:ext>
            </a:extLst>
          </p:cNvPr>
          <p:cNvSpPr>
            <a:spLocks xmlns:a="http://schemas.openxmlformats.org/drawingml/2006/main" noGrp="1"/>
          </p:cNvSpPr>
          <p:nvPr/>
        </p:nvSpPr>
        <p:spPr>
          <a:xfrm xmlns:a="http://schemas.openxmlformats.org/drawingml/2006/main">
            <a:off x="3200400" y="5048250"/>
            <a:ext cx="35242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F7F8FA"/>
                </a:solidFill>
              </a:defRPr>
            </a:pPr>
            <a:r>
              <a:rPr sz="1500" b="1">
                <a:solidFill>
                  <a:srgbClr val="F7F8FA"/>
                </a:solidFill>
              </a:rPr>
              <a:t>Liaison • stakeholder support • social value</a:t>
            </a:r>
          </a:p>
        </p:txBody>
      </p:sp>
      <p:sp>
        <p:nvSpPr>
          <p:cNvPr id="23" name="">
            <a:extLst xmlns:a="http://schemas.openxmlformats.org/drawingml/2006/main">
              <a:ext uri="{FF2B5EF4-FFF2-40B4-BE49-F238E27FC236}">
                <a16:creationId xmlns:a16="http://schemas.microsoft.com/office/drawing/2014/main" id="{C4EB3407-F199-4687-B54D-378206D014C8}"/>
              </a:ext>
            </a:extLst>
          </p:cNvPr>
          <p:cNvSpPr>
            <a:spLocks xmlns:a="http://schemas.openxmlformats.org/drawingml/2006/main" noGrp="1"/>
          </p:cNvSpPr>
          <p:nvPr/>
        </p:nvSpPr>
        <p:spPr>
          <a:xfrm xmlns:a="http://schemas.openxmlformats.org/drawingml/2006/main">
            <a:off x="6953250" y="5048250"/>
            <a:ext cx="42672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0">
                <a:solidFill>
                  <a:srgbClr val="B8BEC8"/>
                </a:solidFill>
              </a:defRPr>
            </a:pPr>
            <a:r>
              <a:rPr sz="1275" b="0">
                <a:solidFill>
                  <a:srgbClr val="B8BEC8"/>
                </a:solidFill>
              </a:rPr>
              <a:t>Confidence, empathy, public-facing communication</a:t>
            </a:r>
          </a:p>
        </p:txBody>
      </p:sp>
      <p:sp>
        <p:nvSpPr>
          <p:cNvPr id="24" name="">
            <a:extLst xmlns:a="http://schemas.openxmlformats.org/drawingml/2006/main">
              <a:ext uri="{FF2B5EF4-FFF2-40B4-BE49-F238E27FC236}">
                <a16:creationId xmlns:a16="http://schemas.microsoft.com/office/drawing/2014/main" id="{29B8D3D5-1DBA-419C-AFC7-0EF29EF2B7C9}"/>
              </a:ext>
            </a:extLst>
          </p:cNvPr>
          <p:cNvSpPr>
            <a:spLocks xmlns:a="http://schemas.openxmlformats.org/drawingml/2006/main" noGrp="1"/>
          </p:cNvSpPr>
          <p:nvPr/>
        </p:nvSpPr>
        <p:spPr>
          <a:xfrm xmlns:a="http://schemas.openxmlformats.org/drawingml/2006/main">
            <a:off x="685800" y="6496050"/>
            <a:ext cx="5238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6F7783"/>
                </a:solidFill>
              </a:defRPr>
            </a:pPr>
            <a:r>
              <a:rPr sz="825" b="1">
                <a:solidFill>
                  <a:srgbClr val="6F7783"/>
                </a:solidFill>
              </a:rPr>
              <a:t>ATHLETE PATHWAYS × UNITED INFRASTRUCTURE</a:t>
            </a:r>
          </a:p>
        </p:txBody>
      </p:sp>
      <p:sp>
        <p:nvSpPr>
          <p:cNvPr id="25" name="">
            <a:extLst xmlns:a="http://schemas.openxmlformats.org/drawingml/2006/main">
              <a:ext uri="{FF2B5EF4-FFF2-40B4-BE49-F238E27FC236}">
                <a16:creationId xmlns:a16="http://schemas.microsoft.com/office/drawing/2014/main" id="{D7D84939-8E6C-4F49-9D45-88A9CB33A630}"/>
              </a:ext>
            </a:extLst>
          </p:cNvPr>
          <p:cNvSpPr>
            <a:spLocks xmlns:a="http://schemas.openxmlformats.org/drawingml/2006/main" noGrp="1"/>
          </p:cNvSpPr>
          <p:nvPr/>
        </p:nvSpPr>
        <p:spPr>
          <a:xfrm xmlns:a="http://schemas.openxmlformats.org/drawingml/2006/main">
            <a:off x="10953750" y="6496050"/>
            <a:ext cx="5524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6F7783"/>
                </a:solidFill>
              </a:defRPr>
            </a:pPr>
            <a:r>
              <a:rPr sz="825" b="1">
                <a:solidFill>
                  <a:srgbClr val="6F7783"/>
                </a:solidFill>
              </a:rPr>
              <a:t>06</a:t>
            </a:r>
          </a:p>
        </p:txBody>
      </p:sp>
    </p:spTree>
    <p:extLst>
      <p:ext uri="{BB962C8B-B14F-4D97-AF65-F5344CB8AC3E}">
        <p14:creationId xmlns:p14="http://schemas.microsoft.com/office/powerpoint/2010/main" val="652886864"/>
      </p:ext>
    </p:extLst>
  </p:cSld>
</p:sld>
</file>

<file path=ppt/slides/slide7.xml><?xml version="1.0" encoding="utf-8"?>
<p:sld xmlns:p="http://schemas.openxmlformats.org/presentationml/2006/main">
  <p:cSld>
    <p:bg>
      <p:bgPr>
        <a:solidFill xmlns:a="http://schemas.openxmlformats.org/drawingml/2006/main">
          <a:srgbClr val="06070A"/>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5ED9B473-D858-4A5B-A842-0BB4B3094639}"/>
              </a:ext>
            </a:extLst>
          </p:cNvPr>
          <p:cNvSpPr>
            <a:spLocks xmlns:a="http://schemas.openxmlformats.org/drawingml/2006/main" noGrp="1"/>
          </p:cNvSpPr>
          <p:nvPr/>
        </p:nvSpPr>
        <p:spPr>
          <a:xfrm xmlns:a="http://schemas.openxmlformats.org/drawingml/2006/main">
            <a:off x="685800" y="381000"/>
            <a:ext cx="4762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1">
                <a:solidFill>
                  <a:srgbClr val="E9A51F"/>
                </a:solidFill>
              </a:defRPr>
            </a:pPr>
            <a:r>
              <a:rPr sz="1125" b="1">
                <a:solidFill>
                  <a:srgbClr val="E9A51F"/>
                </a:solidFill>
              </a:rPr>
              <a:t>MONETISATION</a:t>
            </a:r>
          </a:p>
        </p:txBody>
      </p:sp>
      <p:sp>
        <p:nvSpPr>
          <p:cNvPr id="2" name="">
            <a:extLst xmlns:a="http://schemas.openxmlformats.org/drawingml/2006/main">
              <a:ext uri="{FF2B5EF4-FFF2-40B4-BE49-F238E27FC236}">
                <a16:creationId xmlns:a16="http://schemas.microsoft.com/office/drawing/2014/main" id="{E2C81310-1299-4F34-9723-7C6BF8D0AC58}"/>
              </a:ext>
            </a:extLst>
          </p:cNvPr>
          <p:cNvSpPr>
            <a:spLocks xmlns:a="http://schemas.openxmlformats.org/drawingml/2006/main" noGrp="1"/>
          </p:cNvSpPr>
          <p:nvPr/>
        </p:nvSpPr>
        <p:spPr>
          <a:xfrm xmlns:a="http://schemas.openxmlformats.org/drawingml/2006/main">
            <a:off x="685800" y="666750"/>
            <a:ext cx="108204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F7F8FA"/>
                </a:solidFill>
              </a:defRPr>
            </a:pPr>
            <a:r>
              <a:rPr sz="2850" b="1">
                <a:solidFill>
                  <a:srgbClr val="F7F8FA"/>
                </a:solidFill>
              </a:rPr>
              <a:t>Commercial value comes from four connected engines</a:t>
            </a:r>
          </a:p>
        </p:txBody>
      </p:sp>
      <p:sp>
        <p:nvSpPr>
          <p:cNvPr id="3" name="">
            <a:extLst xmlns:a="http://schemas.openxmlformats.org/drawingml/2006/main">
              <a:ext uri="{FF2B5EF4-FFF2-40B4-BE49-F238E27FC236}">
                <a16:creationId xmlns:a16="http://schemas.microsoft.com/office/drawing/2014/main" id="{2687DA30-501F-42C8-9187-42C27F19CDFC}"/>
              </a:ext>
            </a:extLst>
          </p:cNvPr>
          <p:cNvSpPr>
            <a:spLocks xmlns:a="http://schemas.openxmlformats.org/drawingml/2006/main" noGrp="1"/>
          </p:cNvSpPr>
          <p:nvPr/>
        </p:nvSpPr>
        <p:spPr>
          <a:xfrm xmlns:a="http://schemas.openxmlformats.org/drawingml/2006/main">
            <a:off x="685800" y="1409700"/>
            <a:ext cx="857250" cy="38100"/>
          </a:xfrm>
          <a:prstGeom xmlns:a="http://schemas.openxmlformats.org/drawingml/2006/main" prst="rect">
            <a:avLst/>
          </a:prstGeom>
          <a:solidFill xmlns:a="http://schemas.openxmlformats.org/drawingml/2006/main">
            <a:srgbClr val="E9A51F"/>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40C32AAE-572B-4428-95FC-A3CEA0A1EBDF}"/>
              </a:ext>
            </a:extLst>
          </p:cNvPr>
          <p:cNvSpPr>
            <a:spLocks xmlns:a="http://schemas.openxmlformats.org/drawingml/2006/main" noGrp="1"/>
          </p:cNvSpPr>
          <p:nvPr/>
        </p:nvSpPr>
        <p:spPr>
          <a:xfrm xmlns:a="http://schemas.openxmlformats.org/drawingml/2006/main">
            <a:off x="685800" y="1885950"/>
            <a:ext cx="2362200" cy="3524250"/>
          </a:xfrm>
          <a:prstGeom xmlns:a="http://schemas.openxmlformats.org/drawingml/2006/main" prst="roundRect">
            <a:avLst>
              <a:gd name="adj" fmla="val 6452"/>
            </a:avLst>
          </a:prstGeom>
          <a:solidFill xmlns:a="http://schemas.openxmlformats.org/drawingml/2006/main">
            <a:srgbClr val="E9A51F"/>
          </a:solidFill>
          <a:ln xmlns:a="http://schemas.openxmlformats.org/drawingml/2006/main" w="9525">
            <a:solidFill>
              <a:srgbClr val="E9A51F"/>
            </a:solidFill>
            <a:prstDash val="solid"/>
          </a:ln>
        </p:spPr>
      </p:sp>
      <p:sp>
        <p:nvSpPr>
          <p:cNvPr id="5" name="">
            <a:extLst xmlns:a="http://schemas.openxmlformats.org/drawingml/2006/main">
              <a:ext uri="{FF2B5EF4-FFF2-40B4-BE49-F238E27FC236}">
                <a16:creationId xmlns:a16="http://schemas.microsoft.com/office/drawing/2014/main" id="{169D1D75-499F-4F05-A680-F3A2AA0B3C04}"/>
              </a:ext>
            </a:extLst>
          </p:cNvPr>
          <p:cNvSpPr>
            <a:spLocks xmlns:a="http://schemas.openxmlformats.org/drawingml/2006/main" noGrp="1"/>
          </p:cNvSpPr>
          <p:nvPr/>
        </p:nvSpPr>
        <p:spPr>
          <a:xfrm xmlns:a="http://schemas.openxmlformats.org/drawingml/2006/main">
            <a:off x="895350" y="2095500"/>
            <a:ext cx="3619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1">
                <a:solidFill>
                  <a:srgbClr val="06070A"/>
                </a:solidFill>
              </a:defRPr>
            </a:pPr>
            <a:r>
              <a:rPr sz="1875" b="1">
                <a:solidFill>
                  <a:srgbClr val="06070A"/>
                </a:solidFill>
              </a:rPr>
              <a:t>1</a:t>
            </a:r>
          </a:p>
        </p:txBody>
      </p:sp>
      <p:sp>
        <p:nvSpPr>
          <p:cNvPr id="6" name="">
            <a:extLst xmlns:a="http://schemas.openxmlformats.org/drawingml/2006/main">
              <a:ext uri="{FF2B5EF4-FFF2-40B4-BE49-F238E27FC236}">
                <a16:creationId xmlns:a16="http://schemas.microsoft.com/office/drawing/2014/main" id="{B9BF1BF6-7146-495E-B64C-0775C0EDEE23}"/>
              </a:ext>
            </a:extLst>
          </p:cNvPr>
          <p:cNvSpPr>
            <a:spLocks xmlns:a="http://schemas.openxmlformats.org/drawingml/2006/main" noGrp="1"/>
          </p:cNvSpPr>
          <p:nvPr/>
        </p:nvSpPr>
        <p:spPr>
          <a:xfrm xmlns:a="http://schemas.openxmlformats.org/drawingml/2006/main">
            <a:off x="895350" y="2647950"/>
            <a:ext cx="19240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06070A"/>
                </a:solidFill>
              </a:defRPr>
            </a:pPr>
            <a:r>
              <a:rPr sz="1800" b="1">
                <a:solidFill>
                  <a:srgbClr val="06070A"/>
                </a:solidFill>
              </a:rPr>
              <a:t>Internal workforce value</a:t>
            </a:r>
          </a:p>
        </p:txBody>
      </p:sp>
      <p:sp>
        <p:nvSpPr>
          <p:cNvPr id="7" name="">
            <a:extLst xmlns:a="http://schemas.openxmlformats.org/drawingml/2006/main">
              <a:ext uri="{FF2B5EF4-FFF2-40B4-BE49-F238E27FC236}">
                <a16:creationId xmlns:a16="http://schemas.microsoft.com/office/drawing/2014/main" id="{8997F6BD-3BB9-4492-BB6F-D9768DEBE1AB}"/>
              </a:ext>
            </a:extLst>
          </p:cNvPr>
          <p:cNvSpPr>
            <a:spLocks xmlns:a="http://schemas.openxmlformats.org/drawingml/2006/main" noGrp="1"/>
          </p:cNvSpPr>
          <p:nvPr/>
        </p:nvSpPr>
        <p:spPr>
          <a:xfrm xmlns:a="http://schemas.openxmlformats.org/drawingml/2006/main">
            <a:off x="895350" y="3543300"/>
            <a:ext cx="19240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06070A"/>
                </a:solidFill>
              </a:defRPr>
            </a:pPr>
            <a:r>
              <a:rPr sz="1350" b="0">
                <a:solidFill>
                  <a:srgbClr val="06070A"/>
                </a:solidFill>
              </a:rPr>
              <a:t>Lower agency dependence</a:t>
            </a:r>
          </a:p>
          <a:p xmlns:a="http://schemas.openxmlformats.org/drawingml/2006/main">
            <a:pPr algn="l">
              <a:defRPr sz="1350" b="0">
                <a:solidFill>
                  <a:srgbClr val="06070A"/>
                </a:solidFill>
              </a:defRPr>
            </a:pPr>
            <a:r>
              <a:rPr sz="1350" b="0">
                <a:solidFill>
                  <a:srgbClr val="06070A"/>
                </a:solidFill>
              </a:rPr>
              <a:t>Lower vacancy time</a:t>
            </a:r>
          </a:p>
          <a:p xmlns:a="http://schemas.openxmlformats.org/drawingml/2006/main">
            <a:pPr algn="l">
              <a:defRPr sz="1350" b="0">
                <a:solidFill>
                  <a:srgbClr val="06070A"/>
                </a:solidFill>
              </a:defRPr>
            </a:pPr>
            <a:r>
              <a:rPr sz="1350" b="0">
                <a:solidFill>
                  <a:srgbClr val="06070A"/>
                </a:solidFill>
              </a:rPr>
              <a:t>Higher retention</a:t>
            </a:r>
          </a:p>
          <a:p xmlns:a="http://schemas.openxmlformats.org/drawingml/2006/main">
            <a:pPr algn="l">
              <a:defRPr sz="1350" b="0">
                <a:solidFill>
                  <a:srgbClr val="06070A"/>
                </a:solidFill>
              </a:defRPr>
            </a:pPr>
            <a:r>
              <a:rPr sz="1350" b="0">
                <a:solidFill>
                  <a:srgbClr val="06070A"/>
                </a:solidFill>
              </a:rPr>
              <a:t>Future supervisors</a:t>
            </a:r>
          </a:p>
        </p:txBody>
      </p:sp>
      <p:sp>
        <p:nvSpPr>
          <p:cNvPr id="8" name="">
            <a:extLst xmlns:a="http://schemas.openxmlformats.org/drawingml/2006/main">
              <a:ext uri="{FF2B5EF4-FFF2-40B4-BE49-F238E27FC236}">
                <a16:creationId xmlns:a16="http://schemas.microsoft.com/office/drawing/2014/main" id="{D40C4A69-8400-433C-B1DE-533C84A1F07F}"/>
              </a:ext>
            </a:extLst>
          </p:cNvPr>
          <p:cNvSpPr>
            <a:spLocks xmlns:a="http://schemas.openxmlformats.org/drawingml/2006/main" noGrp="1"/>
          </p:cNvSpPr>
          <p:nvPr/>
        </p:nvSpPr>
        <p:spPr>
          <a:xfrm xmlns:a="http://schemas.openxmlformats.org/drawingml/2006/main">
            <a:off x="3390900" y="1885950"/>
            <a:ext cx="2362200" cy="3524250"/>
          </a:xfrm>
          <a:prstGeom xmlns:a="http://schemas.openxmlformats.org/drawingml/2006/main" prst="roundRect">
            <a:avLst>
              <a:gd name="adj" fmla="val 6452"/>
            </a:avLst>
          </a:prstGeom>
          <a:solidFill xmlns:a="http://schemas.openxmlformats.org/drawingml/2006/main">
            <a:srgbClr val="12151A"/>
          </a:solidFill>
          <a:ln xmlns:a="http://schemas.openxmlformats.org/drawingml/2006/main" w="9525">
            <a:solidFill>
              <a:srgbClr val="6F7783"/>
            </a:solidFill>
            <a:prstDash val="solid"/>
          </a:ln>
        </p:spPr>
      </p:sp>
      <p:sp>
        <p:nvSpPr>
          <p:cNvPr id="9" name="">
            <a:extLst xmlns:a="http://schemas.openxmlformats.org/drawingml/2006/main">
              <a:ext uri="{FF2B5EF4-FFF2-40B4-BE49-F238E27FC236}">
                <a16:creationId xmlns:a16="http://schemas.microsoft.com/office/drawing/2014/main" id="{2D02021D-0A4A-4C28-AF82-177B900E6C77}"/>
              </a:ext>
            </a:extLst>
          </p:cNvPr>
          <p:cNvSpPr>
            <a:spLocks xmlns:a="http://schemas.openxmlformats.org/drawingml/2006/main" noGrp="1"/>
          </p:cNvSpPr>
          <p:nvPr/>
        </p:nvSpPr>
        <p:spPr>
          <a:xfrm xmlns:a="http://schemas.openxmlformats.org/drawingml/2006/main">
            <a:off x="3600450" y="2095500"/>
            <a:ext cx="3619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1">
                <a:solidFill>
                  <a:srgbClr val="E9A51F"/>
                </a:solidFill>
              </a:defRPr>
            </a:pPr>
            <a:r>
              <a:rPr sz="1875" b="1">
                <a:solidFill>
                  <a:srgbClr val="E9A51F"/>
                </a:solidFill>
              </a:rPr>
              <a:t>2</a:t>
            </a:r>
          </a:p>
        </p:txBody>
      </p:sp>
      <p:sp>
        <p:nvSpPr>
          <p:cNvPr id="10" name="">
            <a:extLst xmlns:a="http://schemas.openxmlformats.org/drawingml/2006/main">
              <a:ext uri="{FF2B5EF4-FFF2-40B4-BE49-F238E27FC236}">
                <a16:creationId xmlns:a16="http://schemas.microsoft.com/office/drawing/2014/main" id="{ABC70973-F49C-4D55-9D45-E0B3E1ABFBD7}"/>
              </a:ext>
            </a:extLst>
          </p:cNvPr>
          <p:cNvSpPr>
            <a:spLocks xmlns:a="http://schemas.openxmlformats.org/drawingml/2006/main" noGrp="1"/>
          </p:cNvSpPr>
          <p:nvPr/>
        </p:nvSpPr>
        <p:spPr>
          <a:xfrm xmlns:a="http://schemas.openxmlformats.org/drawingml/2006/main">
            <a:off x="3600450" y="2647950"/>
            <a:ext cx="19240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7F8FA"/>
                </a:solidFill>
              </a:defRPr>
            </a:pPr>
            <a:r>
              <a:rPr sz="1800" b="1">
                <a:solidFill>
                  <a:srgbClr val="F7F8FA"/>
                </a:solidFill>
              </a:rPr>
              <a:t>Employer placement fees</a:t>
            </a:r>
          </a:p>
        </p:txBody>
      </p:sp>
      <p:sp>
        <p:nvSpPr>
          <p:cNvPr id="11" name="">
            <a:extLst xmlns:a="http://schemas.openxmlformats.org/drawingml/2006/main">
              <a:ext uri="{FF2B5EF4-FFF2-40B4-BE49-F238E27FC236}">
                <a16:creationId xmlns:a16="http://schemas.microsoft.com/office/drawing/2014/main" id="{0AB61047-E49C-4142-8B35-3CC36BB0483F}"/>
              </a:ext>
            </a:extLst>
          </p:cNvPr>
          <p:cNvSpPr>
            <a:spLocks xmlns:a="http://schemas.openxmlformats.org/drawingml/2006/main" noGrp="1"/>
          </p:cNvSpPr>
          <p:nvPr/>
        </p:nvSpPr>
        <p:spPr>
          <a:xfrm xmlns:a="http://schemas.openxmlformats.org/drawingml/2006/main">
            <a:off x="3600450" y="3543300"/>
            <a:ext cx="19240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B8BEC8"/>
                </a:solidFill>
              </a:defRPr>
            </a:pPr>
            <a:r>
              <a:rPr sz="1350" b="0">
                <a:solidFill>
                  <a:srgbClr val="B8BEC8"/>
                </a:solidFill>
              </a:rPr>
              <a:t>Charge external employers per successful hire after the model is proven.</a:t>
            </a:r>
          </a:p>
        </p:txBody>
      </p:sp>
      <p:sp>
        <p:nvSpPr>
          <p:cNvPr id="12" name="">
            <a:extLst xmlns:a="http://schemas.openxmlformats.org/drawingml/2006/main">
              <a:ext uri="{FF2B5EF4-FFF2-40B4-BE49-F238E27FC236}">
                <a16:creationId xmlns:a16="http://schemas.microsoft.com/office/drawing/2014/main" id="{AAC09D7B-B9EC-429E-930E-E6FF55D42F53}"/>
              </a:ext>
            </a:extLst>
          </p:cNvPr>
          <p:cNvSpPr>
            <a:spLocks xmlns:a="http://schemas.openxmlformats.org/drawingml/2006/main" noGrp="1"/>
          </p:cNvSpPr>
          <p:nvPr/>
        </p:nvSpPr>
        <p:spPr>
          <a:xfrm xmlns:a="http://schemas.openxmlformats.org/drawingml/2006/main">
            <a:off x="6096000" y="1885950"/>
            <a:ext cx="2362200" cy="3524250"/>
          </a:xfrm>
          <a:prstGeom xmlns:a="http://schemas.openxmlformats.org/drawingml/2006/main" prst="roundRect">
            <a:avLst>
              <a:gd name="adj" fmla="val 6452"/>
            </a:avLst>
          </a:prstGeom>
          <a:solidFill xmlns:a="http://schemas.openxmlformats.org/drawingml/2006/main">
            <a:srgbClr val="12151A"/>
          </a:solidFill>
          <a:ln xmlns:a="http://schemas.openxmlformats.org/drawingml/2006/main" w="9525">
            <a:solidFill>
              <a:srgbClr val="6F7783"/>
            </a:solidFill>
            <a:prstDash val="solid"/>
          </a:ln>
        </p:spPr>
      </p:sp>
      <p:sp>
        <p:nvSpPr>
          <p:cNvPr id="13" name="">
            <a:extLst xmlns:a="http://schemas.openxmlformats.org/drawingml/2006/main">
              <a:ext uri="{FF2B5EF4-FFF2-40B4-BE49-F238E27FC236}">
                <a16:creationId xmlns:a16="http://schemas.microsoft.com/office/drawing/2014/main" id="{F2A9840C-779A-4B3D-A616-824C40037CDC}"/>
              </a:ext>
            </a:extLst>
          </p:cNvPr>
          <p:cNvSpPr>
            <a:spLocks xmlns:a="http://schemas.openxmlformats.org/drawingml/2006/main" noGrp="1"/>
          </p:cNvSpPr>
          <p:nvPr/>
        </p:nvSpPr>
        <p:spPr>
          <a:xfrm xmlns:a="http://schemas.openxmlformats.org/drawingml/2006/main">
            <a:off x="6305550" y="2095500"/>
            <a:ext cx="3619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1">
                <a:solidFill>
                  <a:srgbClr val="E9A51F"/>
                </a:solidFill>
              </a:defRPr>
            </a:pPr>
            <a:r>
              <a:rPr sz="1875" b="1">
                <a:solidFill>
                  <a:srgbClr val="E9A51F"/>
                </a:solidFill>
              </a:rPr>
              <a:t>3</a:t>
            </a:r>
          </a:p>
        </p:txBody>
      </p:sp>
      <p:sp>
        <p:nvSpPr>
          <p:cNvPr id="14" name="">
            <a:extLst xmlns:a="http://schemas.openxmlformats.org/drawingml/2006/main">
              <a:ext uri="{FF2B5EF4-FFF2-40B4-BE49-F238E27FC236}">
                <a16:creationId xmlns:a16="http://schemas.microsoft.com/office/drawing/2014/main" id="{169FE46B-1497-4E40-B707-783EB237B918}"/>
              </a:ext>
            </a:extLst>
          </p:cNvPr>
          <p:cNvSpPr>
            <a:spLocks xmlns:a="http://schemas.openxmlformats.org/drawingml/2006/main" noGrp="1"/>
          </p:cNvSpPr>
          <p:nvPr/>
        </p:nvSpPr>
        <p:spPr>
          <a:xfrm xmlns:a="http://schemas.openxmlformats.org/drawingml/2006/main">
            <a:off x="6305550" y="2647950"/>
            <a:ext cx="19240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7F8FA"/>
                </a:solidFill>
              </a:defRPr>
            </a:pPr>
            <a:r>
              <a:rPr sz="1800" b="1">
                <a:solidFill>
                  <a:srgbClr val="F7F8FA"/>
                </a:solidFill>
              </a:rPr>
              <a:t>Sponsored cohorts</a:t>
            </a:r>
          </a:p>
        </p:txBody>
      </p:sp>
      <p:sp>
        <p:nvSpPr>
          <p:cNvPr id="15" name="">
            <a:extLst xmlns:a="http://schemas.openxmlformats.org/drawingml/2006/main">
              <a:ext uri="{FF2B5EF4-FFF2-40B4-BE49-F238E27FC236}">
                <a16:creationId xmlns:a16="http://schemas.microsoft.com/office/drawing/2014/main" id="{B86C38FA-8030-4A78-92E8-EA8B9E633CE7}"/>
              </a:ext>
            </a:extLst>
          </p:cNvPr>
          <p:cNvSpPr>
            <a:spLocks xmlns:a="http://schemas.openxmlformats.org/drawingml/2006/main" noGrp="1"/>
          </p:cNvSpPr>
          <p:nvPr/>
        </p:nvSpPr>
        <p:spPr>
          <a:xfrm xmlns:a="http://schemas.openxmlformats.org/drawingml/2006/main">
            <a:off x="6305550" y="3543300"/>
            <a:ext cx="19240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B8BEC8"/>
                </a:solidFill>
              </a:defRPr>
            </a:pPr>
            <a:r>
              <a:rPr sz="1350" b="0">
                <a:solidFill>
                  <a:srgbClr val="B8BEC8"/>
                </a:solidFill>
              </a:rPr>
              <a:t>Clubs, clients and supply-chain partners sponsor named regional cohorts.</a:t>
            </a:r>
          </a:p>
        </p:txBody>
      </p:sp>
      <p:sp>
        <p:nvSpPr>
          <p:cNvPr id="16" name="">
            <a:extLst xmlns:a="http://schemas.openxmlformats.org/drawingml/2006/main">
              <a:ext uri="{FF2B5EF4-FFF2-40B4-BE49-F238E27FC236}">
                <a16:creationId xmlns:a16="http://schemas.microsoft.com/office/drawing/2014/main" id="{7D14CF23-1BC0-4122-89A2-D79E21394970}"/>
              </a:ext>
            </a:extLst>
          </p:cNvPr>
          <p:cNvSpPr>
            <a:spLocks xmlns:a="http://schemas.openxmlformats.org/drawingml/2006/main" noGrp="1"/>
          </p:cNvSpPr>
          <p:nvPr/>
        </p:nvSpPr>
        <p:spPr>
          <a:xfrm xmlns:a="http://schemas.openxmlformats.org/drawingml/2006/main">
            <a:off x="8801100" y="1885950"/>
            <a:ext cx="2362200" cy="3524250"/>
          </a:xfrm>
          <a:prstGeom xmlns:a="http://schemas.openxmlformats.org/drawingml/2006/main" prst="roundRect">
            <a:avLst>
              <a:gd name="adj" fmla="val 6452"/>
            </a:avLst>
          </a:prstGeom>
          <a:solidFill xmlns:a="http://schemas.openxmlformats.org/drawingml/2006/main">
            <a:srgbClr val="12151A"/>
          </a:solidFill>
          <a:ln xmlns:a="http://schemas.openxmlformats.org/drawingml/2006/main" w="9525">
            <a:solidFill>
              <a:srgbClr val="6F7783"/>
            </a:solidFill>
            <a:prstDash val="solid"/>
          </a:ln>
        </p:spPr>
      </p:sp>
      <p:sp>
        <p:nvSpPr>
          <p:cNvPr id="17" name="">
            <a:extLst xmlns:a="http://schemas.openxmlformats.org/drawingml/2006/main">
              <a:ext uri="{FF2B5EF4-FFF2-40B4-BE49-F238E27FC236}">
                <a16:creationId xmlns:a16="http://schemas.microsoft.com/office/drawing/2014/main" id="{4EA3FEBF-0A9E-4381-8ECC-8070553803F2}"/>
              </a:ext>
            </a:extLst>
          </p:cNvPr>
          <p:cNvSpPr>
            <a:spLocks xmlns:a="http://schemas.openxmlformats.org/drawingml/2006/main" noGrp="1"/>
          </p:cNvSpPr>
          <p:nvPr/>
        </p:nvSpPr>
        <p:spPr>
          <a:xfrm xmlns:a="http://schemas.openxmlformats.org/drawingml/2006/main">
            <a:off x="9010650" y="2095500"/>
            <a:ext cx="3619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1">
                <a:solidFill>
                  <a:srgbClr val="E9A51F"/>
                </a:solidFill>
              </a:defRPr>
            </a:pPr>
            <a:r>
              <a:rPr sz="1875" b="1">
                <a:solidFill>
                  <a:srgbClr val="E9A51F"/>
                </a:solidFill>
              </a:rPr>
              <a:t>4</a:t>
            </a:r>
          </a:p>
        </p:txBody>
      </p:sp>
      <p:sp>
        <p:nvSpPr>
          <p:cNvPr id="18" name="">
            <a:extLst xmlns:a="http://schemas.openxmlformats.org/drawingml/2006/main">
              <a:ext uri="{FF2B5EF4-FFF2-40B4-BE49-F238E27FC236}">
                <a16:creationId xmlns:a16="http://schemas.microsoft.com/office/drawing/2014/main" id="{637B18B8-73A1-4DA6-8EB7-51AA177C14D4}"/>
              </a:ext>
            </a:extLst>
          </p:cNvPr>
          <p:cNvSpPr>
            <a:spLocks xmlns:a="http://schemas.openxmlformats.org/drawingml/2006/main" noGrp="1"/>
          </p:cNvSpPr>
          <p:nvPr/>
        </p:nvSpPr>
        <p:spPr>
          <a:xfrm xmlns:a="http://schemas.openxmlformats.org/drawingml/2006/main">
            <a:off x="9010650" y="2647950"/>
            <a:ext cx="19240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7F8FA"/>
                </a:solidFill>
              </a:defRPr>
            </a:pPr>
            <a:r>
              <a:rPr sz="1800" b="1">
                <a:solidFill>
                  <a:srgbClr val="F7F8FA"/>
                </a:solidFill>
              </a:rPr>
              <a:t>Training &amp; funding</a:t>
            </a:r>
          </a:p>
        </p:txBody>
      </p:sp>
      <p:sp>
        <p:nvSpPr>
          <p:cNvPr id="19" name="">
            <a:extLst xmlns:a="http://schemas.openxmlformats.org/drawingml/2006/main">
              <a:ext uri="{FF2B5EF4-FFF2-40B4-BE49-F238E27FC236}">
                <a16:creationId xmlns:a16="http://schemas.microsoft.com/office/drawing/2014/main" id="{427F80E2-B5CF-402B-826B-2E9CC7574412}"/>
              </a:ext>
            </a:extLst>
          </p:cNvPr>
          <p:cNvSpPr>
            <a:spLocks xmlns:a="http://schemas.openxmlformats.org/drawingml/2006/main" noGrp="1"/>
          </p:cNvSpPr>
          <p:nvPr/>
        </p:nvSpPr>
        <p:spPr>
          <a:xfrm xmlns:a="http://schemas.openxmlformats.org/drawingml/2006/main">
            <a:off x="9010650" y="3543300"/>
            <a:ext cx="19240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B8BEC8"/>
                </a:solidFill>
              </a:defRPr>
            </a:pPr>
            <a:r>
              <a:rPr sz="1350" b="0">
                <a:solidFill>
                  <a:srgbClr val="B8BEC8"/>
                </a:solidFill>
              </a:rPr>
              <a:t>Deliver eligible training through approved partners and pursue grants or levy-supported routes.</a:t>
            </a:r>
          </a:p>
        </p:txBody>
      </p:sp>
      <p:sp>
        <p:nvSpPr>
          <p:cNvPr id="20" name="">
            <a:extLst xmlns:a="http://schemas.openxmlformats.org/drawingml/2006/main">
              <a:ext uri="{FF2B5EF4-FFF2-40B4-BE49-F238E27FC236}">
                <a16:creationId xmlns:a16="http://schemas.microsoft.com/office/drawing/2014/main" id="{11075239-DF7A-4F9D-8CE3-D2E6DBF068BF}"/>
              </a:ext>
            </a:extLst>
          </p:cNvPr>
          <p:cNvSpPr>
            <a:spLocks xmlns:a="http://schemas.openxmlformats.org/drawingml/2006/main" noGrp="1"/>
          </p:cNvSpPr>
          <p:nvPr/>
        </p:nvSpPr>
        <p:spPr>
          <a:xfrm xmlns:a="http://schemas.openxmlformats.org/drawingml/2006/main">
            <a:off x="685800" y="5715000"/>
            <a:ext cx="108204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75" b="1">
                <a:solidFill>
                  <a:srgbClr val="F7F8FA"/>
                </a:solidFill>
              </a:defRPr>
            </a:pPr>
            <a:r>
              <a:rPr sz="1575" b="1">
                <a:solidFill>
                  <a:srgbClr val="F7F8FA"/>
                </a:solidFill>
              </a:rPr>
              <a:t>Start with savings and recruitment outcomes. Add external revenue only after candidate quality and retention are proven.</a:t>
            </a:r>
          </a:p>
        </p:txBody>
      </p:sp>
      <p:sp>
        <p:nvSpPr>
          <p:cNvPr id="21" name="">
            <a:extLst xmlns:a="http://schemas.openxmlformats.org/drawingml/2006/main">
              <a:ext uri="{FF2B5EF4-FFF2-40B4-BE49-F238E27FC236}">
                <a16:creationId xmlns:a16="http://schemas.microsoft.com/office/drawing/2014/main" id="{910A2933-6B55-4ADB-B3DC-1284B3B5C77E}"/>
              </a:ext>
            </a:extLst>
          </p:cNvPr>
          <p:cNvSpPr>
            <a:spLocks xmlns:a="http://schemas.openxmlformats.org/drawingml/2006/main" noGrp="1"/>
          </p:cNvSpPr>
          <p:nvPr/>
        </p:nvSpPr>
        <p:spPr>
          <a:xfrm xmlns:a="http://schemas.openxmlformats.org/drawingml/2006/main">
            <a:off x="685800" y="6496050"/>
            <a:ext cx="5238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6F7783"/>
                </a:solidFill>
              </a:defRPr>
            </a:pPr>
            <a:r>
              <a:rPr sz="825" b="1">
                <a:solidFill>
                  <a:srgbClr val="6F7783"/>
                </a:solidFill>
              </a:rPr>
              <a:t>ATHLETE PATHWAYS × UNITED INFRASTRUCTURE</a:t>
            </a:r>
          </a:p>
        </p:txBody>
      </p:sp>
      <p:sp>
        <p:nvSpPr>
          <p:cNvPr id="22" name="">
            <a:extLst xmlns:a="http://schemas.openxmlformats.org/drawingml/2006/main">
              <a:ext uri="{FF2B5EF4-FFF2-40B4-BE49-F238E27FC236}">
                <a16:creationId xmlns:a16="http://schemas.microsoft.com/office/drawing/2014/main" id="{D2F5B6E9-D40A-463C-AE36-FA6AF1EF0D0B}"/>
              </a:ext>
            </a:extLst>
          </p:cNvPr>
          <p:cNvSpPr>
            <a:spLocks xmlns:a="http://schemas.openxmlformats.org/drawingml/2006/main" noGrp="1"/>
          </p:cNvSpPr>
          <p:nvPr/>
        </p:nvSpPr>
        <p:spPr>
          <a:xfrm xmlns:a="http://schemas.openxmlformats.org/drawingml/2006/main">
            <a:off x="10953750" y="6496050"/>
            <a:ext cx="5524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6F7783"/>
                </a:solidFill>
              </a:defRPr>
            </a:pPr>
            <a:r>
              <a:rPr sz="825" b="1">
                <a:solidFill>
                  <a:srgbClr val="6F7783"/>
                </a:solidFill>
              </a:rPr>
              <a:t>07</a:t>
            </a:r>
          </a:p>
        </p:txBody>
      </p:sp>
    </p:spTree>
    <p:extLst>
      <p:ext uri="{BB962C8B-B14F-4D97-AF65-F5344CB8AC3E}">
        <p14:creationId xmlns:p14="http://schemas.microsoft.com/office/powerpoint/2010/main" val="1399926545"/>
      </p:ext>
    </p:extLst>
  </p:cSld>
</p:sld>
</file>

<file path=ppt/slides/slide8.xml><?xml version="1.0" encoding="utf-8"?>
<p:sld xmlns:p="http://schemas.openxmlformats.org/presentationml/2006/main">
  <p:cSld>
    <p:bg>
      <p:bgPr>
        <a:solidFill xmlns:a="http://schemas.openxmlformats.org/drawingml/2006/main">
          <a:srgbClr val="06070A"/>
        </a:solidFill>
      </p:bgPr>
    </p:bg>
    <p:spTree>
      <p:nvGrpSpPr>
        <p:cNvPr id="1" name=""/>
        <p:cNvGrpSpPr/>
        <p:nvPr/>
      </p:nvGrpSpPr>
      <p:grpSpPr>
        <a:xfrm xmlns:a="http://schemas.openxmlformats.org/drawingml/2006/main"/>
      </p:grpSpPr>
      <p:sp>
        <p:nvSpPr>
          <p:cNvPr id="39" name="">
            <a:extLst xmlns:a="http://schemas.openxmlformats.org/drawingml/2006/main">
              <a:ext uri="{FF2B5EF4-FFF2-40B4-BE49-F238E27FC236}">
                <a16:creationId xmlns:a16="http://schemas.microsoft.com/office/drawing/2014/main" id="{DBB0394C-8728-447C-AE0C-F43821BE3AF5}"/>
              </a:ext>
            </a:extLst>
          </p:cNvPr>
          <p:cNvSpPr>
            <a:spLocks xmlns:a="http://schemas.openxmlformats.org/drawingml/2006/main" noGrp="1"/>
          </p:cNvSpPr>
          <p:nvPr/>
        </p:nvSpPr>
        <p:spPr>
          <a:xfrm xmlns:a="http://schemas.openxmlformats.org/drawingml/2006/main">
            <a:off x="685800" y="381000"/>
            <a:ext cx="4762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1">
                <a:solidFill>
                  <a:srgbClr val="E9A51F"/>
                </a:solidFill>
              </a:defRPr>
            </a:pPr>
            <a:r>
              <a:rPr sz="1125" b="1">
                <a:solidFill>
                  <a:srgbClr val="E9A51F"/>
                </a:solidFill>
              </a:rPr>
              <a:t>CO-FUNDED TRAINING</a:t>
            </a:r>
          </a:p>
        </p:txBody>
      </p:sp>
      <p:sp>
        <p:nvSpPr>
          <p:cNvPr id="2" name="">
            <a:extLst xmlns:a="http://schemas.openxmlformats.org/drawingml/2006/main">
              <a:ext uri="{FF2B5EF4-FFF2-40B4-BE49-F238E27FC236}">
                <a16:creationId xmlns:a16="http://schemas.microsoft.com/office/drawing/2014/main" id="{019F83C8-46FA-4951-A89A-0D0A8215CC85}"/>
              </a:ext>
            </a:extLst>
          </p:cNvPr>
          <p:cNvSpPr>
            <a:spLocks xmlns:a="http://schemas.openxmlformats.org/drawingml/2006/main" noGrp="1"/>
          </p:cNvSpPr>
          <p:nvPr/>
        </p:nvSpPr>
        <p:spPr>
          <a:xfrm xmlns:a="http://schemas.openxmlformats.org/drawingml/2006/main">
            <a:off x="685800" y="666750"/>
            <a:ext cx="108204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F7F8FA"/>
                </a:solidFill>
              </a:defRPr>
            </a:pPr>
            <a:r>
              <a:rPr sz="2850" b="1">
                <a:solidFill>
                  <a:srgbClr val="F7F8FA"/>
                </a:solidFill>
              </a:rPr>
              <a:t>RFL support can lower the cost of every hire</a:t>
            </a:r>
          </a:p>
        </p:txBody>
      </p:sp>
      <p:sp>
        <p:nvSpPr>
          <p:cNvPr id="3" name="">
            <a:extLst xmlns:a="http://schemas.openxmlformats.org/drawingml/2006/main">
              <a:ext uri="{FF2B5EF4-FFF2-40B4-BE49-F238E27FC236}">
                <a16:creationId xmlns:a16="http://schemas.microsoft.com/office/drawing/2014/main" id="{3B725B55-DE2B-46ED-BA4B-F691ED682A22}"/>
              </a:ext>
            </a:extLst>
          </p:cNvPr>
          <p:cNvSpPr>
            <a:spLocks xmlns:a="http://schemas.openxmlformats.org/drawingml/2006/main" noGrp="1"/>
          </p:cNvSpPr>
          <p:nvPr/>
        </p:nvSpPr>
        <p:spPr>
          <a:xfrm xmlns:a="http://schemas.openxmlformats.org/drawingml/2006/main">
            <a:off x="685800" y="1409700"/>
            <a:ext cx="857250" cy="38100"/>
          </a:xfrm>
          <a:prstGeom xmlns:a="http://schemas.openxmlformats.org/drawingml/2006/main" prst="rect">
            <a:avLst/>
          </a:prstGeom>
          <a:solidFill xmlns:a="http://schemas.openxmlformats.org/drawingml/2006/main">
            <a:srgbClr val="E9A51F"/>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A1D8797C-F799-4A28-BB95-C3CD9FB55DCF}"/>
              </a:ext>
            </a:extLst>
          </p:cNvPr>
          <p:cNvSpPr>
            <a:spLocks xmlns:a="http://schemas.openxmlformats.org/drawingml/2006/main" noGrp="1"/>
          </p:cNvSpPr>
          <p:nvPr/>
        </p:nvSpPr>
        <p:spPr>
          <a:xfrm xmlns:a="http://schemas.openxmlformats.org/drawingml/2006/main">
            <a:off x="685800" y="1809750"/>
            <a:ext cx="4191000" cy="3905250"/>
          </a:xfrm>
          <a:prstGeom xmlns:a="http://schemas.openxmlformats.org/drawingml/2006/main" prst="roundRect">
            <a:avLst>
              <a:gd name="adj" fmla="val 4390"/>
            </a:avLst>
          </a:prstGeom>
          <a:solidFill xmlns:a="http://schemas.openxmlformats.org/drawingml/2006/main">
            <a:srgbClr val="E9A51F"/>
          </a:solidFill>
          <a:ln xmlns:a="http://schemas.openxmlformats.org/drawingml/2006/main" w="9525">
            <a:solidFill>
              <a:srgbClr val="E9A51F"/>
            </a:solidFill>
            <a:prstDash val="solid"/>
          </a:ln>
        </p:spPr>
      </p:sp>
      <p:sp>
        <p:nvSpPr>
          <p:cNvPr id="5" name="">
            <a:extLst xmlns:a="http://schemas.openxmlformats.org/drawingml/2006/main">
              <a:ext uri="{FF2B5EF4-FFF2-40B4-BE49-F238E27FC236}">
                <a16:creationId xmlns:a16="http://schemas.microsoft.com/office/drawing/2014/main" id="{B880D999-B6E0-49C7-9046-8DC08F16A116}"/>
              </a:ext>
            </a:extLst>
          </p:cNvPr>
          <p:cNvSpPr>
            <a:spLocks xmlns:a="http://schemas.openxmlformats.org/drawingml/2006/main" noGrp="1"/>
          </p:cNvSpPr>
          <p:nvPr/>
        </p:nvSpPr>
        <p:spPr>
          <a:xfrm xmlns:a="http://schemas.openxmlformats.org/drawingml/2006/main">
            <a:off x="990600" y="2133600"/>
            <a:ext cx="352425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4350" b="1">
                <a:solidFill>
                  <a:srgbClr val="06070A"/>
                </a:solidFill>
              </a:defRPr>
            </a:pPr>
            <a:r>
              <a:rPr sz="4350" b="1">
                <a:solidFill>
                  <a:srgbClr val="06070A"/>
                </a:solidFill>
              </a:rPr>
              <a:t>30–100%</a:t>
            </a:r>
          </a:p>
        </p:txBody>
      </p:sp>
      <p:sp>
        <p:nvSpPr>
          <p:cNvPr id="6" name="">
            <a:extLst xmlns:a="http://schemas.openxmlformats.org/drawingml/2006/main">
              <a:ext uri="{FF2B5EF4-FFF2-40B4-BE49-F238E27FC236}">
                <a16:creationId xmlns:a16="http://schemas.microsoft.com/office/drawing/2014/main" id="{CCE61261-617C-4517-AB37-5DA285CCFAA1}"/>
              </a:ext>
            </a:extLst>
          </p:cNvPr>
          <p:cNvSpPr>
            <a:spLocks xmlns:a="http://schemas.openxmlformats.org/drawingml/2006/main" noGrp="1"/>
          </p:cNvSpPr>
          <p:nvPr/>
        </p:nvSpPr>
        <p:spPr>
          <a:xfrm xmlns:a="http://schemas.openxmlformats.org/drawingml/2006/main">
            <a:off x="990600" y="2990850"/>
            <a:ext cx="34290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725" b="1">
                <a:solidFill>
                  <a:srgbClr val="06070A"/>
                </a:solidFill>
              </a:defRPr>
            </a:pPr>
            <a:r>
              <a:rPr sz="1725" b="1">
                <a:solidFill>
                  <a:srgbClr val="06070A"/>
                </a:solidFill>
              </a:rPr>
              <a:t>of eligible training costs</a:t>
            </a:r>
          </a:p>
        </p:txBody>
      </p:sp>
      <p:sp>
        <p:nvSpPr>
          <p:cNvPr id="7" name="">
            <a:extLst xmlns:a="http://schemas.openxmlformats.org/drawingml/2006/main">
              <a:ext uri="{FF2B5EF4-FFF2-40B4-BE49-F238E27FC236}">
                <a16:creationId xmlns:a16="http://schemas.microsoft.com/office/drawing/2014/main" id="{208722C7-C831-4107-B074-C5DF3807A9B4}"/>
              </a:ext>
            </a:extLst>
          </p:cNvPr>
          <p:cNvSpPr>
            <a:spLocks xmlns:a="http://schemas.openxmlformats.org/drawingml/2006/main" noGrp="1"/>
          </p:cNvSpPr>
          <p:nvPr/>
        </p:nvSpPr>
        <p:spPr>
          <a:xfrm xmlns:a="http://schemas.openxmlformats.org/drawingml/2006/main">
            <a:off x="990600" y="3543300"/>
            <a:ext cx="337185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425" b="0">
                <a:solidFill>
                  <a:srgbClr val="06070A"/>
                </a:solidFill>
              </a:defRPr>
            </a:pPr>
            <a:r>
              <a:rPr sz="1425" b="0">
                <a:solidFill>
                  <a:srgbClr val="06070A"/>
                </a:solidFill>
              </a:rPr>
              <a:t>The funding percentage is linked to the player’s income and individual eligibility.</a:t>
            </a:r>
          </a:p>
        </p:txBody>
      </p:sp>
      <p:sp>
        <p:nvSpPr>
          <p:cNvPr id="8" name="">
            <a:extLst xmlns:a="http://schemas.openxmlformats.org/drawingml/2006/main">
              <a:ext uri="{FF2B5EF4-FFF2-40B4-BE49-F238E27FC236}">
                <a16:creationId xmlns:a16="http://schemas.microsoft.com/office/drawing/2014/main" id="{F7719A3E-738B-4BE5-AA51-D12F551EEF84}"/>
              </a:ext>
            </a:extLst>
          </p:cNvPr>
          <p:cNvSpPr>
            <a:spLocks xmlns:a="http://schemas.openxmlformats.org/drawingml/2006/main" noGrp="1"/>
          </p:cNvSpPr>
          <p:nvPr/>
        </p:nvSpPr>
        <p:spPr>
          <a:xfrm xmlns:a="http://schemas.openxmlformats.org/drawingml/2006/main">
            <a:off x="990600" y="4476750"/>
            <a:ext cx="3333750" cy="19050"/>
          </a:xfrm>
          <a:prstGeom xmlns:a="http://schemas.openxmlformats.org/drawingml/2006/main" prst="rect">
            <a:avLst/>
          </a:prstGeom>
          <a:solidFill xmlns:a="http://schemas.openxmlformats.org/drawingml/2006/main">
            <a:srgbClr val="06070A"/>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155F4E8C-EE6E-4021-BC43-39D48772E400}"/>
              </a:ext>
            </a:extLst>
          </p:cNvPr>
          <p:cNvSpPr>
            <a:spLocks xmlns:a="http://schemas.openxmlformats.org/drawingml/2006/main" noGrp="1"/>
          </p:cNvSpPr>
          <p:nvPr/>
        </p:nvSpPr>
        <p:spPr>
          <a:xfrm xmlns:a="http://schemas.openxmlformats.org/drawingml/2006/main">
            <a:off x="990600" y="4705350"/>
            <a:ext cx="1143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1">
                <a:solidFill>
                  <a:srgbClr val="06070A"/>
                </a:solidFill>
              </a:defRPr>
            </a:pPr>
            <a:r>
              <a:rPr sz="1125" b="1">
                <a:solidFill>
                  <a:srgbClr val="06070A"/>
                </a:solidFill>
              </a:rPr>
              <a:t>AVAILABLE</a:t>
            </a:r>
          </a:p>
        </p:txBody>
      </p:sp>
      <p:sp>
        <p:nvSpPr>
          <p:cNvPr id="10" name="">
            <a:extLst xmlns:a="http://schemas.openxmlformats.org/drawingml/2006/main">
              <a:ext uri="{FF2B5EF4-FFF2-40B4-BE49-F238E27FC236}">
                <a16:creationId xmlns:a16="http://schemas.microsoft.com/office/drawing/2014/main" id="{2B64EB69-B1C0-44CB-AC26-B5C2FCE0F060}"/>
              </a:ext>
            </a:extLst>
          </p:cNvPr>
          <p:cNvSpPr>
            <a:spLocks xmlns:a="http://schemas.openxmlformats.org/drawingml/2006/main" noGrp="1"/>
          </p:cNvSpPr>
          <p:nvPr/>
        </p:nvSpPr>
        <p:spPr>
          <a:xfrm xmlns:a="http://schemas.openxmlformats.org/drawingml/2006/main">
            <a:off x="990600" y="5010150"/>
            <a:ext cx="33718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06070A"/>
                </a:solidFill>
              </a:defRPr>
            </a:pPr>
            <a:r>
              <a:rPr sz="1500" b="1">
                <a:solidFill>
                  <a:srgbClr val="06070A"/>
                </a:solidFill>
              </a:rPr>
              <a:t>During the playing career</a:t>
            </a:r>
          </a:p>
          <a:p xmlns:a="http://schemas.openxmlformats.org/drawingml/2006/main">
            <a:pPr algn="l">
              <a:defRPr sz="1500" b="1">
                <a:solidFill>
                  <a:srgbClr val="06070A"/>
                </a:solidFill>
              </a:defRPr>
            </a:pPr>
            <a:r>
              <a:rPr sz="1500" b="1">
                <a:solidFill>
                  <a:srgbClr val="06070A"/>
                </a:solidFill>
              </a:rPr>
              <a:t>and for two years after retirement</a:t>
            </a:r>
          </a:p>
        </p:txBody>
      </p:sp>
      <p:sp>
        <p:nvSpPr>
          <p:cNvPr id="11" name="">
            <a:extLst xmlns:a="http://schemas.openxmlformats.org/drawingml/2006/main">
              <a:ext uri="{FF2B5EF4-FFF2-40B4-BE49-F238E27FC236}">
                <a16:creationId xmlns:a16="http://schemas.microsoft.com/office/drawing/2014/main" id="{844678E1-4DBE-4BE8-8E4C-84E7BCDBA321}"/>
              </a:ext>
            </a:extLst>
          </p:cNvPr>
          <p:cNvSpPr>
            <a:spLocks xmlns:a="http://schemas.openxmlformats.org/drawingml/2006/main" noGrp="1"/>
          </p:cNvSpPr>
          <p:nvPr/>
        </p:nvSpPr>
        <p:spPr>
          <a:xfrm xmlns:a="http://schemas.openxmlformats.org/drawingml/2006/main">
            <a:off x="5391150" y="1847850"/>
            <a:ext cx="5619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E9A51F"/>
                </a:solidFill>
              </a:defRPr>
            </a:pPr>
            <a:r>
              <a:rPr sz="1200" b="1">
                <a:solidFill>
                  <a:srgbClr val="E9A51F"/>
                </a:solidFill>
              </a:rPr>
              <a:t>ILLUSTRATIVE EFFECT ON A £50k PILOT</a:t>
            </a:r>
          </a:p>
        </p:txBody>
      </p:sp>
      <p:sp>
        <p:nvSpPr>
          <p:cNvPr id="12" name="">
            <a:extLst xmlns:a="http://schemas.openxmlformats.org/drawingml/2006/main">
              <a:ext uri="{FF2B5EF4-FFF2-40B4-BE49-F238E27FC236}">
                <a16:creationId xmlns:a16="http://schemas.microsoft.com/office/drawing/2014/main" id="{8BDBAAD4-6EAD-44DC-97A2-6EFB6CC0B884}"/>
              </a:ext>
            </a:extLst>
          </p:cNvPr>
          <p:cNvSpPr>
            <a:spLocks xmlns:a="http://schemas.openxmlformats.org/drawingml/2006/main" noGrp="1"/>
          </p:cNvSpPr>
          <p:nvPr/>
        </p:nvSpPr>
        <p:spPr>
          <a:xfrm xmlns:a="http://schemas.openxmlformats.org/drawingml/2006/main">
            <a:off x="5391150" y="2305050"/>
            <a:ext cx="1333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B8BEC8"/>
                </a:solidFill>
              </a:defRPr>
            </a:pPr>
            <a:r>
              <a:rPr sz="1200" b="1">
                <a:solidFill>
                  <a:srgbClr val="B8BEC8"/>
                </a:solidFill>
              </a:rPr>
              <a:t>RFL support</a:t>
            </a:r>
          </a:p>
        </p:txBody>
      </p:sp>
      <p:sp>
        <p:nvSpPr>
          <p:cNvPr id="13" name="">
            <a:extLst xmlns:a="http://schemas.openxmlformats.org/drawingml/2006/main">
              <a:ext uri="{FF2B5EF4-FFF2-40B4-BE49-F238E27FC236}">
                <a16:creationId xmlns:a16="http://schemas.microsoft.com/office/drawing/2014/main" id="{0C5F8B6B-C702-433D-9FE8-B190637B742D}"/>
              </a:ext>
            </a:extLst>
          </p:cNvPr>
          <p:cNvSpPr>
            <a:spLocks xmlns:a="http://schemas.openxmlformats.org/drawingml/2006/main" noGrp="1"/>
          </p:cNvSpPr>
          <p:nvPr/>
        </p:nvSpPr>
        <p:spPr>
          <a:xfrm xmlns:a="http://schemas.openxmlformats.org/drawingml/2006/main">
            <a:off x="6819900" y="2305050"/>
            <a:ext cx="1333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B8BEC8"/>
                </a:solidFill>
              </a:defRPr>
            </a:pPr>
            <a:r>
              <a:rPr sz="1200" b="1">
                <a:solidFill>
                  <a:srgbClr val="B8BEC8"/>
                </a:solidFill>
              </a:rPr>
              <a:t>Contribution</a:t>
            </a:r>
          </a:p>
        </p:txBody>
      </p:sp>
      <p:sp>
        <p:nvSpPr>
          <p:cNvPr id="14" name="">
            <a:extLst xmlns:a="http://schemas.openxmlformats.org/drawingml/2006/main">
              <a:ext uri="{FF2B5EF4-FFF2-40B4-BE49-F238E27FC236}">
                <a16:creationId xmlns:a16="http://schemas.microsoft.com/office/drawing/2014/main" id="{E531DA85-A777-4DED-8F3B-C04F6481207A}"/>
              </a:ext>
            </a:extLst>
          </p:cNvPr>
          <p:cNvSpPr>
            <a:spLocks xmlns:a="http://schemas.openxmlformats.org/drawingml/2006/main" noGrp="1"/>
          </p:cNvSpPr>
          <p:nvPr/>
        </p:nvSpPr>
        <p:spPr>
          <a:xfrm xmlns:a="http://schemas.openxmlformats.org/drawingml/2006/main">
            <a:off x="8229600" y="2305050"/>
            <a:ext cx="1333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B8BEC8"/>
                </a:solidFill>
              </a:defRPr>
            </a:pPr>
            <a:r>
              <a:rPr sz="1200" b="1">
                <a:solidFill>
                  <a:srgbClr val="B8BEC8"/>
                </a:solidFill>
              </a:rPr>
              <a:t>UI pilot cost</a:t>
            </a:r>
          </a:p>
        </p:txBody>
      </p:sp>
      <p:sp>
        <p:nvSpPr>
          <p:cNvPr id="15" name="">
            <a:extLst xmlns:a="http://schemas.openxmlformats.org/drawingml/2006/main">
              <a:ext uri="{FF2B5EF4-FFF2-40B4-BE49-F238E27FC236}">
                <a16:creationId xmlns:a16="http://schemas.microsoft.com/office/drawing/2014/main" id="{3E38F852-2B7C-4FC0-9B6D-A2AAAFA3E8BB}"/>
              </a:ext>
            </a:extLst>
          </p:cNvPr>
          <p:cNvSpPr>
            <a:spLocks xmlns:a="http://schemas.openxmlformats.org/drawingml/2006/main" noGrp="1"/>
          </p:cNvSpPr>
          <p:nvPr/>
        </p:nvSpPr>
        <p:spPr>
          <a:xfrm xmlns:a="http://schemas.openxmlformats.org/drawingml/2006/main">
            <a:off x="9658350" y="2305050"/>
            <a:ext cx="13525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B8BEC8"/>
                </a:solidFill>
              </a:defRPr>
            </a:pPr>
            <a:r>
              <a:rPr sz="1200" b="1">
                <a:solidFill>
                  <a:srgbClr val="B8BEC8"/>
                </a:solidFill>
              </a:rPr>
              <a:t>Cost / hire</a:t>
            </a:r>
          </a:p>
        </p:txBody>
      </p:sp>
      <p:sp>
        <p:nvSpPr>
          <p:cNvPr id="16" name="">
            <a:extLst xmlns:a="http://schemas.openxmlformats.org/drawingml/2006/main">
              <a:ext uri="{FF2B5EF4-FFF2-40B4-BE49-F238E27FC236}">
                <a16:creationId xmlns:a16="http://schemas.microsoft.com/office/drawing/2014/main" id="{C25E5AFC-0ECE-447F-8FFD-AB736EEE828A}"/>
              </a:ext>
            </a:extLst>
          </p:cNvPr>
          <p:cNvSpPr>
            <a:spLocks xmlns:a="http://schemas.openxmlformats.org/drawingml/2006/main" noGrp="1"/>
          </p:cNvSpPr>
          <p:nvPr/>
        </p:nvSpPr>
        <p:spPr>
          <a:xfrm xmlns:a="http://schemas.openxmlformats.org/drawingml/2006/main">
            <a:off x="5391150" y="2686050"/>
            <a:ext cx="5619750" cy="514350"/>
          </a:xfrm>
          <a:prstGeom xmlns:a="http://schemas.openxmlformats.org/drawingml/2006/main" prst="roundRect">
            <a:avLst>
              <a:gd name="adj" fmla="val 14815"/>
            </a:avLst>
          </a:prstGeom>
          <a:solidFill xmlns:a="http://schemas.openxmlformats.org/drawingml/2006/main">
            <a:srgbClr val="12151A"/>
          </a:solidFill>
          <a:ln xmlns:a="http://schemas.openxmlformats.org/drawingml/2006/main" w="9525">
            <a:solidFill>
              <a:srgbClr val="6F7783"/>
            </a:solidFill>
            <a:prstDash val="solid"/>
          </a:ln>
        </p:spPr>
      </p:sp>
      <p:sp>
        <p:nvSpPr>
          <p:cNvPr id="17" name="">
            <a:extLst xmlns:a="http://schemas.openxmlformats.org/drawingml/2006/main">
              <a:ext uri="{FF2B5EF4-FFF2-40B4-BE49-F238E27FC236}">
                <a16:creationId xmlns:a16="http://schemas.microsoft.com/office/drawing/2014/main" id="{67E67A10-3B92-40E8-94DF-C0730AF9C425}"/>
              </a:ext>
            </a:extLst>
          </p:cNvPr>
          <p:cNvSpPr>
            <a:spLocks xmlns:a="http://schemas.openxmlformats.org/drawingml/2006/main" noGrp="1"/>
          </p:cNvSpPr>
          <p:nvPr/>
        </p:nvSpPr>
        <p:spPr>
          <a:xfrm xmlns:a="http://schemas.openxmlformats.org/drawingml/2006/main">
            <a:off x="5524500" y="2686050"/>
            <a:ext cx="11239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425" b="1">
                <a:solidFill>
                  <a:srgbClr val="F7F8FA"/>
                </a:solidFill>
              </a:defRPr>
            </a:pPr>
            <a:r>
              <a:rPr sz="1425" b="1">
                <a:solidFill>
                  <a:srgbClr val="F7F8FA"/>
                </a:solidFill>
              </a:rPr>
              <a:t>30%</a:t>
            </a:r>
          </a:p>
        </p:txBody>
      </p:sp>
      <p:sp>
        <p:nvSpPr>
          <p:cNvPr id="18" name="">
            <a:extLst xmlns:a="http://schemas.openxmlformats.org/drawingml/2006/main">
              <a:ext uri="{FF2B5EF4-FFF2-40B4-BE49-F238E27FC236}">
                <a16:creationId xmlns:a16="http://schemas.microsoft.com/office/drawing/2014/main" id="{B78AEBB8-4AC4-4808-80F1-0E09AF9BDA5B}"/>
              </a:ext>
            </a:extLst>
          </p:cNvPr>
          <p:cNvSpPr>
            <a:spLocks xmlns:a="http://schemas.openxmlformats.org/drawingml/2006/main" noGrp="1"/>
          </p:cNvSpPr>
          <p:nvPr/>
        </p:nvSpPr>
        <p:spPr>
          <a:xfrm xmlns:a="http://schemas.openxmlformats.org/drawingml/2006/main">
            <a:off x="6934200" y="2686050"/>
            <a:ext cx="11239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425" b="1">
                <a:solidFill>
                  <a:srgbClr val="F7F8FA"/>
                </a:solidFill>
              </a:defRPr>
            </a:pPr>
            <a:r>
              <a:rPr sz="1425" b="1">
                <a:solidFill>
                  <a:srgbClr val="F7F8FA"/>
                </a:solidFill>
              </a:rPr>
              <a:t>£5.4k</a:t>
            </a:r>
          </a:p>
        </p:txBody>
      </p:sp>
      <p:sp>
        <p:nvSpPr>
          <p:cNvPr id="19" name="">
            <a:extLst xmlns:a="http://schemas.openxmlformats.org/drawingml/2006/main">
              <a:ext uri="{FF2B5EF4-FFF2-40B4-BE49-F238E27FC236}">
                <a16:creationId xmlns:a16="http://schemas.microsoft.com/office/drawing/2014/main" id="{919BAECD-ECED-4E5F-98CB-9C1F2836ECB7}"/>
              </a:ext>
            </a:extLst>
          </p:cNvPr>
          <p:cNvSpPr>
            <a:spLocks xmlns:a="http://schemas.openxmlformats.org/drawingml/2006/main" noGrp="1"/>
          </p:cNvSpPr>
          <p:nvPr/>
        </p:nvSpPr>
        <p:spPr>
          <a:xfrm xmlns:a="http://schemas.openxmlformats.org/drawingml/2006/main">
            <a:off x="8343900" y="2686050"/>
            <a:ext cx="11239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425" b="1">
                <a:solidFill>
                  <a:srgbClr val="F7F8FA"/>
                </a:solidFill>
              </a:defRPr>
            </a:pPr>
            <a:r>
              <a:rPr sz="1425" b="1">
                <a:solidFill>
                  <a:srgbClr val="F7F8FA"/>
                </a:solidFill>
              </a:rPr>
              <a:t>£44.6k</a:t>
            </a:r>
          </a:p>
        </p:txBody>
      </p:sp>
      <p:sp>
        <p:nvSpPr>
          <p:cNvPr id="20" name="">
            <a:extLst xmlns:a="http://schemas.openxmlformats.org/drawingml/2006/main">
              <a:ext uri="{FF2B5EF4-FFF2-40B4-BE49-F238E27FC236}">
                <a16:creationId xmlns:a16="http://schemas.microsoft.com/office/drawing/2014/main" id="{1E32FE2C-8D05-4556-B4F2-8949D0893317}"/>
              </a:ext>
            </a:extLst>
          </p:cNvPr>
          <p:cNvSpPr>
            <a:spLocks xmlns:a="http://schemas.openxmlformats.org/drawingml/2006/main" noGrp="1"/>
          </p:cNvSpPr>
          <p:nvPr/>
        </p:nvSpPr>
        <p:spPr>
          <a:xfrm xmlns:a="http://schemas.openxmlformats.org/drawingml/2006/main">
            <a:off x="9753600" y="2686050"/>
            <a:ext cx="11239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425" b="1">
                <a:solidFill>
                  <a:srgbClr val="F7F8FA"/>
                </a:solidFill>
              </a:defRPr>
            </a:pPr>
            <a:r>
              <a:rPr sz="1425" b="1">
                <a:solidFill>
                  <a:srgbClr val="F7F8FA"/>
                </a:solidFill>
              </a:rPr>
              <a:t>£4,460</a:t>
            </a:r>
          </a:p>
        </p:txBody>
      </p:sp>
      <p:sp>
        <p:nvSpPr>
          <p:cNvPr id="21" name="">
            <a:extLst xmlns:a="http://schemas.openxmlformats.org/drawingml/2006/main">
              <a:ext uri="{FF2B5EF4-FFF2-40B4-BE49-F238E27FC236}">
                <a16:creationId xmlns:a16="http://schemas.microsoft.com/office/drawing/2014/main" id="{6F1EED63-5D83-422D-B3CA-D8E3ECE2F8D1}"/>
              </a:ext>
            </a:extLst>
          </p:cNvPr>
          <p:cNvSpPr>
            <a:spLocks xmlns:a="http://schemas.openxmlformats.org/drawingml/2006/main" noGrp="1"/>
          </p:cNvSpPr>
          <p:nvPr/>
        </p:nvSpPr>
        <p:spPr>
          <a:xfrm xmlns:a="http://schemas.openxmlformats.org/drawingml/2006/main">
            <a:off x="5391150" y="3314700"/>
            <a:ext cx="5619750" cy="514350"/>
          </a:xfrm>
          <a:prstGeom xmlns:a="http://schemas.openxmlformats.org/drawingml/2006/main" prst="roundRect">
            <a:avLst>
              <a:gd name="adj" fmla="val 14815"/>
            </a:avLst>
          </a:prstGeom>
          <a:solidFill xmlns:a="http://schemas.openxmlformats.org/drawingml/2006/main">
            <a:srgbClr val="12151A"/>
          </a:solidFill>
          <a:ln xmlns:a="http://schemas.openxmlformats.org/drawingml/2006/main" w="9525">
            <a:solidFill>
              <a:srgbClr val="6F7783"/>
            </a:solidFill>
            <a:prstDash val="solid"/>
          </a:ln>
        </p:spPr>
      </p:sp>
      <p:sp>
        <p:nvSpPr>
          <p:cNvPr id="22" name="">
            <a:extLst xmlns:a="http://schemas.openxmlformats.org/drawingml/2006/main">
              <a:ext uri="{FF2B5EF4-FFF2-40B4-BE49-F238E27FC236}">
                <a16:creationId xmlns:a16="http://schemas.microsoft.com/office/drawing/2014/main" id="{C79164BA-4FB3-4ED9-AC9A-9481D9510F8C}"/>
              </a:ext>
            </a:extLst>
          </p:cNvPr>
          <p:cNvSpPr>
            <a:spLocks xmlns:a="http://schemas.openxmlformats.org/drawingml/2006/main" noGrp="1"/>
          </p:cNvSpPr>
          <p:nvPr/>
        </p:nvSpPr>
        <p:spPr>
          <a:xfrm xmlns:a="http://schemas.openxmlformats.org/drawingml/2006/main">
            <a:off x="5524500" y="3314700"/>
            <a:ext cx="11239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425" b="1">
                <a:solidFill>
                  <a:srgbClr val="F7F8FA"/>
                </a:solidFill>
              </a:defRPr>
            </a:pPr>
            <a:r>
              <a:rPr sz="1425" b="1">
                <a:solidFill>
                  <a:srgbClr val="F7F8FA"/>
                </a:solidFill>
              </a:rPr>
              <a:t>50%</a:t>
            </a:r>
          </a:p>
        </p:txBody>
      </p:sp>
      <p:sp>
        <p:nvSpPr>
          <p:cNvPr id="23" name="">
            <a:extLst xmlns:a="http://schemas.openxmlformats.org/drawingml/2006/main">
              <a:ext uri="{FF2B5EF4-FFF2-40B4-BE49-F238E27FC236}">
                <a16:creationId xmlns:a16="http://schemas.microsoft.com/office/drawing/2014/main" id="{70E20D55-A9A3-425E-82E1-C3F7814104FD}"/>
              </a:ext>
            </a:extLst>
          </p:cNvPr>
          <p:cNvSpPr>
            <a:spLocks xmlns:a="http://schemas.openxmlformats.org/drawingml/2006/main" noGrp="1"/>
          </p:cNvSpPr>
          <p:nvPr/>
        </p:nvSpPr>
        <p:spPr>
          <a:xfrm xmlns:a="http://schemas.openxmlformats.org/drawingml/2006/main">
            <a:off x="6934200" y="3314700"/>
            <a:ext cx="11239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425" b="1">
                <a:solidFill>
                  <a:srgbClr val="F7F8FA"/>
                </a:solidFill>
              </a:defRPr>
            </a:pPr>
            <a:r>
              <a:rPr sz="1425" b="1">
                <a:solidFill>
                  <a:srgbClr val="F7F8FA"/>
                </a:solidFill>
              </a:rPr>
              <a:t>£9.0k</a:t>
            </a:r>
          </a:p>
        </p:txBody>
      </p:sp>
      <p:sp>
        <p:nvSpPr>
          <p:cNvPr id="24" name="">
            <a:extLst xmlns:a="http://schemas.openxmlformats.org/drawingml/2006/main">
              <a:ext uri="{FF2B5EF4-FFF2-40B4-BE49-F238E27FC236}">
                <a16:creationId xmlns:a16="http://schemas.microsoft.com/office/drawing/2014/main" id="{F2B70CC2-710A-4B90-BD83-92525B14D7CA}"/>
              </a:ext>
            </a:extLst>
          </p:cNvPr>
          <p:cNvSpPr>
            <a:spLocks xmlns:a="http://schemas.openxmlformats.org/drawingml/2006/main" noGrp="1"/>
          </p:cNvSpPr>
          <p:nvPr/>
        </p:nvSpPr>
        <p:spPr>
          <a:xfrm xmlns:a="http://schemas.openxmlformats.org/drawingml/2006/main">
            <a:off x="8343900" y="3314700"/>
            <a:ext cx="11239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425" b="1">
                <a:solidFill>
                  <a:srgbClr val="F7F8FA"/>
                </a:solidFill>
              </a:defRPr>
            </a:pPr>
            <a:r>
              <a:rPr sz="1425" b="1">
                <a:solidFill>
                  <a:srgbClr val="F7F8FA"/>
                </a:solidFill>
              </a:rPr>
              <a:t>£41.0k</a:t>
            </a:r>
          </a:p>
        </p:txBody>
      </p:sp>
      <p:sp>
        <p:nvSpPr>
          <p:cNvPr id="25" name="">
            <a:extLst xmlns:a="http://schemas.openxmlformats.org/drawingml/2006/main">
              <a:ext uri="{FF2B5EF4-FFF2-40B4-BE49-F238E27FC236}">
                <a16:creationId xmlns:a16="http://schemas.microsoft.com/office/drawing/2014/main" id="{14C6E5CD-3EE8-4A0A-9F0B-73B132BB55A7}"/>
              </a:ext>
            </a:extLst>
          </p:cNvPr>
          <p:cNvSpPr>
            <a:spLocks xmlns:a="http://schemas.openxmlformats.org/drawingml/2006/main" noGrp="1"/>
          </p:cNvSpPr>
          <p:nvPr/>
        </p:nvSpPr>
        <p:spPr>
          <a:xfrm xmlns:a="http://schemas.openxmlformats.org/drawingml/2006/main">
            <a:off x="9753600" y="3314700"/>
            <a:ext cx="11239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425" b="1">
                <a:solidFill>
                  <a:srgbClr val="F7F8FA"/>
                </a:solidFill>
              </a:defRPr>
            </a:pPr>
            <a:r>
              <a:rPr sz="1425" b="1">
                <a:solidFill>
                  <a:srgbClr val="F7F8FA"/>
                </a:solidFill>
              </a:rPr>
              <a:t>£4,100</a:t>
            </a:r>
          </a:p>
        </p:txBody>
      </p:sp>
      <p:sp>
        <p:nvSpPr>
          <p:cNvPr id="26" name="">
            <a:extLst xmlns:a="http://schemas.openxmlformats.org/drawingml/2006/main">
              <a:ext uri="{FF2B5EF4-FFF2-40B4-BE49-F238E27FC236}">
                <a16:creationId xmlns:a16="http://schemas.microsoft.com/office/drawing/2014/main" id="{FF088601-5FAF-4A27-A847-C25FECDF39A7}"/>
              </a:ext>
            </a:extLst>
          </p:cNvPr>
          <p:cNvSpPr>
            <a:spLocks xmlns:a="http://schemas.openxmlformats.org/drawingml/2006/main" noGrp="1"/>
          </p:cNvSpPr>
          <p:nvPr/>
        </p:nvSpPr>
        <p:spPr>
          <a:xfrm xmlns:a="http://schemas.openxmlformats.org/drawingml/2006/main">
            <a:off x="5391150" y="3943350"/>
            <a:ext cx="5619750" cy="514350"/>
          </a:xfrm>
          <a:prstGeom xmlns:a="http://schemas.openxmlformats.org/drawingml/2006/main" prst="roundRect">
            <a:avLst>
              <a:gd name="adj" fmla="val 14815"/>
            </a:avLst>
          </a:prstGeom>
          <a:solidFill xmlns:a="http://schemas.openxmlformats.org/drawingml/2006/main">
            <a:srgbClr val="12151A"/>
          </a:solidFill>
          <a:ln xmlns:a="http://schemas.openxmlformats.org/drawingml/2006/main" w="9525">
            <a:solidFill>
              <a:srgbClr val="6F7783"/>
            </a:solidFill>
            <a:prstDash val="solid"/>
          </a:ln>
        </p:spPr>
      </p:sp>
      <p:sp>
        <p:nvSpPr>
          <p:cNvPr id="27" name="">
            <a:extLst xmlns:a="http://schemas.openxmlformats.org/drawingml/2006/main">
              <a:ext uri="{FF2B5EF4-FFF2-40B4-BE49-F238E27FC236}">
                <a16:creationId xmlns:a16="http://schemas.microsoft.com/office/drawing/2014/main" id="{0AB1FAA3-D269-4BED-827B-492FB51B8F34}"/>
              </a:ext>
            </a:extLst>
          </p:cNvPr>
          <p:cNvSpPr>
            <a:spLocks xmlns:a="http://schemas.openxmlformats.org/drawingml/2006/main" noGrp="1"/>
          </p:cNvSpPr>
          <p:nvPr/>
        </p:nvSpPr>
        <p:spPr>
          <a:xfrm xmlns:a="http://schemas.openxmlformats.org/drawingml/2006/main">
            <a:off x="5524500" y="3943350"/>
            <a:ext cx="11239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425" b="1">
                <a:solidFill>
                  <a:srgbClr val="F7F8FA"/>
                </a:solidFill>
              </a:defRPr>
            </a:pPr>
            <a:r>
              <a:rPr sz="1425" b="1">
                <a:solidFill>
                  <a:srgbClr val="F7F8FA"/>
                </a:solidFill>
              </a:rPr>
              <a:t>75%</a:t>
            </a:r>
          </a:p>
        </p:txBody>
      </p:sp>
      <p:sp>
        <p:nvSpPr>
          <p:cNvPr id="28" name="">
            <a:extLst xmlns:a="http://schemas.openxmlformats.org/drawingml/2006/main">
              <a:ext uri="{FF2B5EF4-FFF2-40B4-BE49-F238E27FC236}">
                <a16:creationId xmlns:a16="http://schemas.microsoft.com/office/drawing/2014/main" id="{939E91A8-3F44-444E-A430-D2C2266057E8}"/>
              </a:ext>
            </a:extLst>
          </p:cNvPr>
          <p:cNvSpPr>
            <a:spLocks xmlns:a="http://schemas.openxmlformats.org/drawingml/2006/main" noGrp="1"/>
          </p:cNvSpPr>
          <p:nvPr/>
        </p:nvSpPr>
        <p:spPr>
          <a:xfrm xmlns:a="http://schemas.openxmlformats.org/drawingml/2006/main">
            <a:off x="6934200" y="3943350"/>
            <a:ext cx="11239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425" b="1">
                <a:solidFill>
                  <a:srgbClr val="F7F8FA"/>
                </a:solidFill>
              </a:defRPr>
            </a:pPr>
            <a:r>
              <a:rPr sz="1425" b="1">
                <a:solidFill>
                  <a:srgbClr val="F7F8FA"/>
                </a:solidFill>
              </a:rPr>
              <a:t>£13.5k</a:t>
            </a:r>
          </a:p>
        </p:txBody>
      </p:sp>
      <p:sp>
        <p:nvSpPr>
          <p:cNvPr id="29" name="">
            <a:extLst xmlns:a="http://schemas.openxmlformats.org/drawingml/2006/main">
              <a:ext uri="{FF2B5EF4-FFF2-40B4-BE49-F238E27FC236}">
                <a16:creationId xmlns:a16="http://schemas.microsoft.com/office/drawing/2014/main" id="{5BFBB0CE-CBB3-4251-B403-41604D9B47B4}"/>
              </a:ext>
            </a:extLst>
          </p:cNvPr>
          <p:cNvSpPr>
            <a:spLocks xmlns:a="http://schemas.openxmlformats.org/drawingml/2006/main" noGrp="1"/>
          </p:cNvSpPr>
          <p:nvPr/>
        </p:nvSpPr>
        <p:spPr>
          <a:xfrm xmlns:a="http://schemas.openxmlformats.org/drawingml/2006/main">
            <a:off x="8343900" y="3943350"/>
            <a:ext cx="11239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425" b="1">
                <a:solidFill>
                  <a:srgbClr val="F7F8FA"/>
                </a:solidFill>
              </a:defRPr>
            </a:pPr>
            <a:r>
              <a:rPr sz="1425" b="1">
                <a:solidFill>
                  <a:srgbClr val="F7F8FA"/>
                </a:solidFill>
              </a:rPr>
              <a:t>£36.5k</a:t>
            </a:r>
          </a:p>
        </p:txBody>
      </p:sp>
      <p:sp>
        <p:nvSpPr>
          <p:cNvPr id="30" name="">
            <a:extLst xmlns:a="http://schemas.openxmlformats.org/drawingml/2006/main">
              <a:ext uri="{FF2B5EF4-FFF2-40B4-BE49-F238E27FC236}">
                <a16:creationId xmlns:a16="http://schemas.microsoft.com/office/drawing/2014/main" id="{0B897B82-1519-4065-8155-072A1A65B2D3}"/>
              </a:ext>
            </a:extLst>
          </p:cNvPr>
          <p:cNvSpPr>
            <a:spLocks xmlns:a="http://schemas.openxmlformats.org/drawingml/2006/main" noGrp="1"/>
          </p:cNvSpPr>
          <p:nvPr/>
        </p:nvSpPr>
        <p:spPr>
          <a:xfrm xmlns:a="http://schemas.openxmlformats.org/drawingml/2006/main">
            <a:off x="9753600" y="3943350"/>
            <a:ext cx="11239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425" b="1">
                <a:solidFill>
                  <a:srgbClr val="F7F8FA"/>
                </a:solidFill>
              </a:defRPr>
            </a:pPr>
            <a:r>
              <a:rPr sz="1425" b="1">
                <a:solidFill>
                  <a:srgbClr val="F7F8FA"/>
                </a:solidFill>
              </a:rPr>
              <a:t>£3,650</a:t>
            </a:r>
          </a:p>
        </p:txBody>
      </p:sp>
      <p:sp>
        <p:nvSpPr>
          <p:cNvPr id="31" name="">
            <a:extLst xmlns:a="http://schemas.openxmlformats.org/drawingml/2006/main">
              <a:ext uri="{FF2B5EF4-FFF2-40B4-BE49-F238E27FC236}">
                <a16:creationId xmlns:a16="http://schemas.microsoft.com/office/drawing/2014/main" id="{02CE5BA6-0180-4FC0-8408-4EA6E77E83CF}"/>
              </a:ext>
            </a:extLst>
          </p:cNvPr>
          <p:cNvSpPr>
            <a:spLocks xmlns:a="http://schemas.openxmlformats.org/drawingml/2006/main" noGrp="1"/>
          </p:cNvSpPr>
          <p:nvPr/>
        </p:nvSpPr>
        <p:spPr>
          <a:xfrm xmlns:a="http://schemas.openxmlformats.org/drawingml/2006/main">
            <a:off x="5391150" y="4572000"/>
            <a:ext cx="5619750" cy="514350"/>
          </a:xfrm>
          <a:prstGeom xmlns:a="http://schemas.openxmlformats.org/drawingml/2006/main" prst="roundRect">
            <a:avLst>
              <a:gd name="adj" fmla="val 14815"/>
            </a:avLst>
          </a:prstGeom>
          <a:solidFill xmlns:a="http://schemas.openxmlformats.org/drawingml/2006/main">
            <a:srgbClr val="E9A51F"/>
          </a:solidFill>
          <a:ln xmlns:a="http://schemas.openxmlformats.org/drawingml/2006/main" w="9525">
            <a:solidFill>
              <a:srgbClr val="E9A51F"/>
            </a:solidFill>
            <a:prstDash val="solid"/>
          </a:ln>
        </p:spPr>
      </p:sp>
      <p:sp>
        <p:nvSpPr>
          <p:cNvPr id="32" name="">
            <a:extLst xmlns:a="http://schemas.openxmlformats.org/drawingml/2006/main">
              <a:ext uri="{FF2B5EF4-FFF2-40B4-BE49-F238E27FC236}">
                <a16:creationId xmlns:a16="http://schemas.microsoft.com/office/drawing/2014/main" id="{42F9D703-A831-4914-9859-F0F9702AB41E}"/>
              </a:ext>
            </a:extLst>
          </p:cNvPr>
          <p:cNvSpPr>
            <a:spLocks xmlns:a="http://schemas.openxmlformats.org/drawingml/2006/main" noGrp="1"/>
          </p:cNvSpPr>
          <p:nvPr/>
        </p:nvSpPr>
        <p:spPr>
          <a:xfrm xmlns:a="http://schemas.openxmlformats.org/drawingml/2006/main">
            <a:off x="5524500" y="4572000"/>
            <a:ext cx="11239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425" b="1">
                <a:solidFill>
                  <a:srgbClr val="06070A"/>
                </a:solidFill>
              </a:defRPr>
            </a:pPr>
            <a:r>
              <a:rPr sz="1425" b="1">
                <a:solidFill>
                  <a:srgbClr val="06070A"/>
                </a:solidFill>
              </a:rPr>
              <a:t>100%</a:t>
            </a:r>
          </a:p>
        </p:txBody>
      </p:sp>
      <p:sp>
        <p:nvSpPr>
          <p:cNvPr id="33" name="">
            <a:extLst xmlns:a="http://schemas.openxmlformats.org/drawingml/2006/main">
              <a:ext uri="{FF2B5EF4-FFF2-40B4-BE49-F238E27FC236}">
                <a16:creationId xmlns:a16="http://schemas.microsoft.com/office/drawing/2014/main" id="{C607253F-DD99-4D5F-858D-7475A1AE014C}"/>
              </a:ext>
            </a:extLst>
          </p:cNvPr>
          <p:cNvSpPr>
            <a:spLocks xmlns:a="http://schemas.openxmlformats.org/drawingml/2006/main" noGrp="1"/>
          </p:cNvSpPr>
          <p:nvPr/>
        </p:nvSpPr>
        <p:spPr>
          <a:xfrm xmlns:a="http://schemas.openxmlformats.org/drawingml/2006/main">
            <a:off x="6934200" y="4572000"/>
            <a:ext cx="11239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425" b="1">
                <a:solidFill>
                  <a:srgbClr val="06070A"/>
                </a:solidFill>
              </a:defRPr>
            </a:pPr>
            <a:r>
              <a:rPr sz="1425" b="1">
                <a:solidFill>
                  <a:srgbClr val="06070A"/>
                </a:solidFill>
              </a:rPr>
              <a:t>£18.0k</a:t>
            </a:r>
          </a:p>
        </p:txBody>
      </p:sp>
      <p:sp>
        <p:nvSpPr>
          <p:cNvPr id="34" name="">
            <a:extLst xmlns:a="http://schemas.openxmlformats.org/drawingml/2006/main">
              <a:ext uri="{FF2B5EF4-FFF2-40B4-BE49-F238E27FC236}">
                <a16:creationId xmlns:a16="http://schemas.microsoft.com/office/drawing/2014/main" id="{563CADF5-B315-45B5-889D-EE27A4142158}"/>
              </a:ext>
            </a:extLst>
          </p:cNvPr>
          <p:cNvSpPr>
            <a:spLocks xmlns:a="http://schemas.openxmlformats.org/drawingml/2006/main" noGrp="1"/>
          </p:cNvSpPr>
          <p:nvPr/>
        </p:nvSpPr>
        <p:spPr>
          <a:xfrm xmlns:a="http://schemas.openxmlformats.org/drawingml/2006/main">
            <a:off x="8343900" y="4572000"/>
            <a:ext cx="11239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425" b="1">
                <a:solidFill>
                  <a:srgbClr val="06070A"/>
                </a:solidFill>
              </a:defRPr>
            </a:pPr>
            <a:r>
              <a:rPr sz="1425" b="1">
                <a:solidFill>
                  <a:srgbClr val="06070A"/>
                </a:solidFill>
              </a:rPr>
              <a:t>£32.0k</a:t>
            </a:r>
          </a:p>
        </p:txBody>
      </p:sp>
      <p:sp>
        <p:nvSpPr>
          <p:cNvPr id="35" name="">
            <a:extLst xmlns:a="http://schemas.openxmlformats.org/drawingml/2006/main">
              <a:ext uri="{FF2B5EF4-FFF2-40B4-BE49-F238E27FC236}">
                <a16:creationId xmlns:a16="http://schemas.microsoft.com/office/drawing/2014/main" id="{949FE924-6C77-4486-A715-3418B6AC6DC5}"/>
              </a:ext>
            </a:extLst>
          </p:cNvPr>
          <p:cNvSpPr>
            <a:spLocks xmlns:a="http://schemas.openxmlformats.org/drawingml/2006/main" noGrp="1"/>
          </p:cNvSpPr>
          <p:nvPr/>
        </p:nvSpPr>
        <p:spPr>
          <a:xfrm xmlns:a="http://schemas.openxmlformats.org/drawingml/2006/main">
            <a:off x="9753600" y="4572000"/>
            <a:ext cx="11239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425" b="1">
                <a:solidFill>
                  <a:srgbClr val="06070A"/>
                </a:solidFill>
              </a:defRPr>
            </a:pPr>
            <a:r>
              <a:rPr sz="1425" b="1">
                <a:solidFill>
                  <a:srgbClr val="06070A"/>
                </a:solidFill>
              </a:rPr>
              <a:t>£3,200</a:t>
            </a:r>
          </a:p>
        </p:txBody>
      </p:sp>
      <p:sp>
        <p:nvSpPr>
          <p:cNvPr id="36" name="">
            <a:extLst xmlns:a="http://schemas.openxmlformats.org/drawingml/2006/main">
              <a:ext uri="{FF2B5EF4-FFF2-40B4-BE49-F238E27FC236}">
                <a16:creationId xmlns:a16="http://schemas.microsoft.com/office/drawing/2014/main" id="{ABFED09E-F749-4E1C-B154-CBBCD09D82F8}"/>
              </a:ext>
            </a:extLst>
          </p:cNvPr>
          <p:cNvSpPr>
            <a:spLocks xmlns:a="http://schemas.openxmlformats.org/drawingml/2006/main" noGrp="1"/>
          </p:cNvSpPr>
          <p:nvPr/>
        </p:nvSpPr>
        <p:spPr>
          <a:xfrm xmlns:a="http://schemas.openxmlformats.org/drawingml/2006/main">
            <a:off x="5391150" y="5334000"/>
            <a:ext cx="5619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B8BEC8"/>
                </a:solidFill>
              </a:defRPr>
            </a:pPr>
            <a:r>
              <a:rPr sz="1200" b="0">
                <a:solidFill>
                  <a:srgbClr val="B8BEC8"/>
                </a:solidFill>
              </a:rPr>
              <a:t>Assumes £18k of eligible training and 10 sustained hires. Funding reduces cost; it is not programme revenue.</a:t>
            </a:r>
          </a:p>
        </p:txBody>
      </p:sp>
      <p:sp>
        <p:nvSpPr>
          <p:cNvPr id="37" name="">
            <a:extLst xmlns:a="http://schemas.openxmlformats.org/drawingml/2006/main">
              <a:ext uri="{FF2B5EF4-FFF2-40B4-BE49-F238E27FC236}">
                <a16:creationId xmlns:a16="http://schemas.microsoft.com/office/drawing/2014/main" id="{F41809D3-50AF-4A55-BFB4-926938CBB0AC}"/>
              </a:ext>
            </a:extLst>
          </p:cNvPr>
          <p:cNvSpPr>
            <a:spLocks xmlns:a="http://schemas.openxmlformats.org/drawingml/2006/main" noGrp="1"/>
          </p:cNvSpPr>
          <p:nvPr/>
        </p:nvSpPr>
        <p:spPr>
          <a:xfrm xmlns:a="http://schemas.openxmlformats.org/drawingml/2006/main">
            <a:off x="685800" y="6496050"/>
            <a:ext cx="5238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6F7783"/>
                </a:solidFill>
              </a:defRPr>
            </a:pPr>
            <a:r>
              <a:rPr sz="825" b="1">
                <a:solidFill>
                  <a:srgbClr val="6F7783"/>
                </a:solidFill>
              </a:rPr>
              <a:t>ATHLETE PATHWAYS × UNITED INFRASTRUCTURE</a:t>
            </a:r>
          </a:p>
        </p:txBody>
      </p:sp>
      <p:sp>
        <p:nvSpPr>
          <p:cNvPr id="38" name="">
            <a:extLst xmlns:a="http://schemas.openxmlformats.org/drawingml/2006/main">
              <a:ext uri="{FF2B5EF4-FFF2-40B4-BE49-F238E27FC236}">
                <a16:creationId xmlns:a16="http://schemas.microsoft.com/office/drawing/2014/main" id="{44F3EB46-500B-4947-BC02-8991CC2D594A}"/>
              </a:ext>
            </a:extLst>
          </p:cNvPr>
          <p:cNvSpPr>
            <a:spLocks xmlns:a="http://schemas.openxmlformats.org/drawingml/2006/main" noGrp="1"/>
          </p:cNvSpPr>
          <p:nvPr/>
        </p:nvSpPr>
        <p:spPr>
          <a:xfrm xmlns:a="http://schemas.openxmlformats.org/drawingml/2006/main">
            <a:off x="10953750" y="6496050"/>
            <a:ext cx="5524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6F7783"/>
                </a:solidFill>
              </a:defRPr>
            </a:pPr>
            <a:r>
              <a:rPr sz="825" b="1">
                <a:solidFill>
                  <a:srgbClr val="6F7783"/>
                </a:solidFill>
              </a:rPr>
              <a:t>08</a:t>
            </a:r>
          </a:p>
        </p:txBody>
      </p:sp>
    </p:spTree>
    <p:extLst>
      <p:ext uri="{BB962C8B-B14F-4D97-AF65-F5344CB8AC3E}">
        <p14:creationId xmlns:p14="http://schemas.microsoft.com/office/powerpoint/2010/main" val="1088478570"/>
      </p:ext>
    </p:extLst>
  </p:cSld>
</p:sld>
</file>

<file path=ppt/slides/slide9.xml><?xml version="1.0" encoding="utf-8"?>
<p:sld xmlns:p="http://schemas.openxmlformats.org/presentationml/2006/main">
  <p:cSld>
    <p:bg>
      <p:bgPr>
        <a:solidFill xmlns:a="http://schemas.openxmlformats.org/drawingml/2006/main">
          <a:srgbClr val="06070A"/>
        </a:solidFill>
      </p:bgPr>
    </p:bg>
    <p:spTree>
      <p:nvGrpSpPr>
        <p:cNvPr id="1" name=""/>
        <p:cNvGrpSpPr/>
        <p:nvPr/>
      </p:nvGrpSpPr>
      <p:grpSpPr>
        <a:xfrm xmlns:a="http://schemas.openxmlformats.org/drawingml/2006/main"/>
      </p:grpSpPr>
      <p:sp>
        <p:nvSpPr>
          <p:cNvPr id="34" name="">
            <a:extLst xmlns:a="http://schemas.openxmlformats.org/drawingml/2006/main">
              <a:ext uri="{FF2B5EF4-FFF2-40B4-BE49-F238E27FC236}">
                <a16:creationId xmlns:a16="http://schemas.microsoft.com/office/drawing/2014/main" id="{D232E275-550E-4342-A434-9A76DF933D09}"/>
              </a:ext>
            </a:extLst>
          </p:cNvPr>
          <p:cNvSpPr>
            <a:spLocks xmlns:a="http://schemas.openxmlformats.org/drawingml/2006/main" noGrp="1"/>
          </p:cNvSpPr>
          <p:nvPr/>
        </p:nvSpPr>
        <p:spPr>
          <a:xfrm xmlns:a="http://schemas.openxmlformats.org/drawingml/2006/main">
            <a:off x="685800" y="381000"/>
            <a:ext cx="4762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1">
                <a:solidFill>
                  <a:srgbClr val="E9A51F"/>
                </a:solidFill>
              </a:defRPr>
            </a:pPr>
            <a:r>
              <a:rPr sz="1125" b="1">
                <a:solidFill>
                  <a:srgbClr val="E9A51F"/>
                </a:solidFill>
              </a:rPr>
              <a:t>ILLUSTRATIVE PILOT ECONOMICS</a:t>
            </a:r>
          </a:p>
        </p:txBody>
      </p:sp>
      <p:sp>
        <p:nvSpPr>
          <p:cNvPr id="2" name="">
            <a:extLst xmlns:a="http://schemas.openxmlformats.org/drawingml/2006/main">
              <a:ext uri="{FF2B5EF4-FFF2-40B4-BE49-F238E27FC236}">
                <a16:creationId xmlns:a16="http://schemas.microsoft.com/office/drawing/2014/main" id="{6614C71D-5FE0-40E9-989A-72A925806FC2}"/>
              </a:ext>
            </a:extLst>
          </p:cNvPr>
          <p:cNvSpPr>
            <a:spLocks xmlns:a="http://schemas.openxmlformats.org/drawingml/2006/main" noGrp="1"/>
          </p:cNvSpPr>
          <p:nvPr/>
        </p:nvSpPr>
        <p:spPr>
          <a:xfrm xmlns:a="http://schemas.openxmlformats.org/drawingml/2006/main">
            <a:off x="685800" y="666750"/>
            <a:ext cx="108204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F7F8FA"/>
                </a:solidFill>
              </a:defRPr>
            </a:pPr>
            <a:r>
              <a:rPr sz="2850" b="1">
                <a:solidFill>
                  <a:srgbClr val="F7F8FA"/>
                </a:solidFill>
              </a:rPr>
              <a:t>A 12-person pilot can test value before scaling</a:t>
            </a:r>
          </a:p>
        </p:txBody>
      </p:sp>
      <p:sp>
        <p:nvSpPr>
          <p:cNvPr id="3" name="">
            <a:extLst xmlns:a="http://schemas.openxmlformats.org/drawingml/2006/main">
              <a:ext uri="{FF2B5EF4-FFF2-40B4-BE49-F238E27FC236}">
                <a16:creationId xmlns:a16="http://schemas.microsoft.com/office/drawing/2014/main" id="{ECD0563D-1106-473E-9DBE-16B546045412}"/>
              </a:ext>
            </a:extLst>
          </p:cNvPr>
          <p:cNvSpPr>
            <a:spLocks xmlns:a="http://schemas.openxmlformats.org/drawingml/2006/main" noGrp="1"/>
          </p:cNvSpPr>
          <p:nvPr/>
        </p:nvSpPr>
        <p:spPr>
          <a:xfrm xmlns:a="http://schemas.openxmlformats.org/drawingml/2006/main">
            <a:off x="685800" y="1409700"/>
            <a:ext cx="857250" cy="38100"/>
          </a:xfrm>
          <a:prstGeom xmlns:a="http://schemas.openxmlformats.org/drawingml/2006/main" prst="rect">
            <a:avLst/>
          </a:prstGeom>
          <a:solidFill xmlns:a="http://schemas.openxmlformats.org/drawingml/2006/main">
            <a:srgbClr val="E9A51F"/>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80AD7DBA-F17E-4C61-81F2-C476A44BE168}"/>
              </a:ext>
            </a:extLst>
          </p:cNvPr>
          <p:cNvSpPr>
            <a:spLocks xmlns:a="http://schemas.openxmlformats.org/drawingml/2006/main" noGrp="1"/>
          </p:cNvSpPr>
          <p:nvPr/>
        </p:nvSpPr>
        <p:spPr>
          <a:xfrm xmlns:a="http://schemas.openxmlformats.org/drawingml/2006/main">
            <a:off x="685800" y="1809750"/>
            <a:ext cx="4762500" cy="3848100"/>
          </a:xfrm>
          <a:prstGeom xmlns:a="http://schemas.openxmlformats.org/drawingml/2006/main" prst="roundRect">
            <a:avLst>
              <a:gd name="adj" fmla="val 4455"/>
            </a:avLst>
          </a:prstGeom>
          <a:solidFill xmlns:a="http://schemas.openxmlformats.org/drawingml/2006/main">
            <a:srgbClr val="12151A"/>
          </a:solidFill>
          <a:ln xmlns:a="http://schemas.openxmlformats.org/drawingml/2006/main" w="9525">
            <a:solidFill>
              <a:srgbClr val="6F7783"/>
            </a:solidFill>
            <a:prstDash val="solid"/>
          </a:ln>
        </p:spPr>
      </p:sp>
      <p:sp>
        <p:nvSpPr>
          <p:cNvPr id="5" name="">
            <a:extLst xmlns:a="http://schemas.openxmlformats.org/drawingml/2006/main">
              <a:ext uri="{FF2B5EF4-FFF2-40B4-BE49-F238E27FC236}">
                <a16:creationId xmlns:a16="http://schemas.microsoft.com/office/drawing/2014/main" id="{A83F1209-0E2B-49B9-B2F4-9D184544FCDE}"/>
              </a:ext>
            </a:extLst>
          </p:cNvPr>
          <p:cNvSpPr>
            <a:spLocks xmlns:a="http://schemas.openxmlformats.org/drawingml/2006/main" noGrp="1"/>
          </p:cNvSpPr>
          <p:nvPr/>
        </p:nvSpPr>
        <p:spPr>
          <a:xfrm xmlns:a="http://schemas.openxmlformats.org/drawingml/2006/main">
            <a:off x="971550" y="2095500"/>
            <a:ext cx="3429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E9A51F"/>
                </a:solidFill>
              </a:defRPr>
            </a:pPr>
            <a:r>
              <a:rPr sz="1200" b="1">
                <a:solidFill>
                  <a:srgbClr val="E9A51F"/>
                </a:solidFill>
              </a:rPr>
              <a:t>PILOT COST BASE</a:t>
            </a:r>
          </a:p>
        </p:txBody>
      </p:sp>
      <p:sp>
        <p:nvSpPr>
          <p:cNvPr id="6" name="">
            <a:extLst xmlns:a="http://schemas.openxmlformats.org/drawingml/2006/main">
              <a:ext uri="{FF2B5EF4-FFF2-40B4-BE49-F238E27FC236}">
                <a16:creationId xmlns:a16="http://schemas.microsoft.com/office/drawing/2014/main" id="{9937EDF3-3C1F-4C1A-A8F7-9CCD4705E0D7}"/>
              </a:ext>
            </a:extLst>
          </p:cNvPr>
          <p:cNvSpPr>
            <a:spLocks xmlns:a="http://schemas.openxmlformats.org/drawingml/2006/main" noGrp="1"/>
          </p:cNvSpPr>
          <p:nvPr/>
        </p:nvSpPr>
        <p:spPr>
          <a:xfrm xmlns:a="http://schemas.openxmlformats.org/drawingml/2006/main">
            <a:off x="971550" y="2628900"/>
            <a:ext cx="3048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B8BEC8"/>
                </a:solidFill>
              </a:defRPr>
            </a:pPr>
            <a:r>
              <a:rPr sz="1350" b="0">
                <a:solidFill>
                  <a:srgbClr val="B8BEC8"/>
                </a:solidFill>
              </a:rPr>
              <a:t>Candidate sourcing &amp; assessment</a:t>
            </a:r>
          </a:p>
        </p:txBody>
      </p:sp>
      <p:sp>
        <p:nvSpPr>
          <p:cNvPr id="7" name="">
            <a:extLst xmlns:a="http://schemas.openxmlformats.org/drawingml/2006/main">
              <a:ext uri="{FF2B5EF4-FFF2-40B4-BE49-F238E27FC236}">
                <a16:creationId xmlns:a16="http://schemas.microsoft.com/office/drawing/2014/main" id="{90661989-879F-46A9-8BD1-BC71756A6C32}"/>
              </a:ext>
            </a:extLst>
          </p:cNvPr>
          <p:cNvSpPr>
            <a:spLocks xmlns:a="http://schemas.openxmlformats.org/drawingml/2006/main" noGrp="1"/>
          </p:cNvSpPr>
          <p:nvPr/>
        </p:nvSpPr>
        <p:spPr>
          <a:xfrm xmlns:a="http://schemas.openxmlformats.org/drawingml/2006/main">
            <a:off x="4171950" y="2628900"/>
            <a:ext cx="8763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500" b="1">
                <a:solidFill>
                  <a:srgbClr val="F7F8FA"/>
                </a:solidFill>
              </a:defRPr>
            </a:pPr>
            <a:r>
              <a:rPr sz="1500" b="1">
                <a:solidFill>
                  <a:srgbClr val="F7F8FA"/>
                </a:solidFill>
              </a:rPr>
              <a:t>£8k</a:t>
            </a:r>
          </a:p>
        </p:txBody>
      </p:sp>
      <p:sp>
        <p:nvSpPr>
          <p:cNvPr id="8" name="">
            <a:extLst xmlns:a="http://schemas.openxmlformats.org/drawingml/2006/main">
              <a:ext uri="{FF2B5EF4-FFF2-40B4-BE49-F238E27FC236}">
                <a16:creationId xmlns:a16="http://schemas.microsoft.com/office/drawing/2014/main" id="{27CB2DAA-8A95-4F1C-AC5B-D8A9E6E26B82}"/>
              </a:ext>
            </a:extLst>
          </p:cNvPr>
          <p:cNvSpPr>
            <a:spLocks xmlns:a="http://schemas.openxmlformats.org/drawingml/2006/main" noGrp="1"/>
          </p:cNvSpPr>
          <p:nvPr/>
        </p:nvSpPr>
        <p:spPr>
          <a:xfrm xmlns:a="http://schemas.openxmlformats.org/drawingml/2006/main">
            <a:off x="971550" y="3181350"/>
            <a:ext cx="3048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B8BEC8"/>
                </a:solidFill>
              </a:defRPr>
            </a:pPr>
            <a:r>
              <a:rPr sz="1350" b="0">
                <a:solidFill>
                  <a:srgbClr val="B8BEC8"/>
                </a:solidFill>
              </a:rPr>
              <a:t>Pre-employment training &amp; tickets</a:t>
            </a:r>
          </a:p>
        </p:txBody>
      </p:sp>
      <p:sp>
        <p:nvSpPr>
          <p:cNvPr id="9" name="">
            <a:extLst xmlns:a="http://schemas.openxmlformats.org/drawingml/2006/main">
              <a:ext uri="{FF2B5EF4-FFF2-40B4-BE49-F238E27FC236}">
                <a16:creationId xmlns:a16="http://schemas.microsoft.com/office/drawing/2014/main" id="{E57EDE82-9F1F-415A-9F65-D47DEA4AEDED}"/>
              </a:ext>
            </a:extLst>
          </p:cNvPr>
          <p:cNvSpPr>
            <a:spLocks xmlns:a="http://schemas.openxmlformats.org/drawingml/2006/main" noGrp="1"/>
          </p:cNvSpPr>
          <p:nvPr/>
        </p:nvSpPr>
        <p:spPr>
          <a:xfrm xmlns:a="http://schemas.openxmlformats.org/drawingml/2006/main">
            <a:off x="4171950" y="3181350"/>
            <a:ext cx="8763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500" b="1">
                <a:solidFill>
                  <a:srgbClr val="F7F8FA"/>
                </a:solidFill>
              </a:defRPr>
            </a:pPr>
            <a:r>
              <a:rPr sz="1500" b="1">
                <a:solidFill>
                  <a:srgbClr val="F7F8FA"/>
                </a:solidFill>
              </a:rPr>
              <a:t>£18k</a:t>
            </a:r>
          </a:p>
        </p:txBody>
      </p:sp>
      <p:sp>
        <p:nvSpPr>
          <p:cNvPr id="10" name="">
            <a:extLst xmlns:a="http://schemas.openxmlformats.org/drawingml/2006/main">
              <a:ext uri="{FF2B5EF4-FFF2-40B4-BE49-F238E27FC236}">
                <a16:creationId xmlns:a16="http://schemas.microsoft.com/office/drawing/2014/main" id="{15A93DD2-DD22-43EB-A413-0ABE64ADC5E7}"/>
              </a:ext>
            </a:extLst>
          </p:cNvPr>
          <p:cNvSpPr>
            <a:spLocks xmlns:a="http://schemas.openxmlformats.org/drawingml/2006/main" noGrp="1"/>
          </p:cNvSpPr>
          <p:nvPr/>
        </p:nvSpPr>
        <p:spPr>
          <a:xfrm xmlns:a="http://schemas.openxmlformats.org/drawingml/2006/main">
            <a:off x="971550" y="3733800"/>
            <a:ext cx="3048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B8BEC8"/>
                </a:solidFill>
              </a:defRPr>
            </a:pPr>
            <a:r>
              <a:rPr sz="1350" b="0">
                <a:solidFill>
                  <a:srgbClr val="B8BEC8"/>
                </a:solidFill>
              </a:rPr>
              <a:t>Mentoring &amp; programme management</a:t>
            </a:r>
          </a:p>
        </p:txBody>
      </p:sp>
      <p:sp>
        <p:nvSpPr>
          <p:cNvPr id="11" name="">
            <a:extLst xmlns:a="http://schemas.openxmlformats.org/drawingml/2006/main">
              <a:ext uri="{FF2B5EF4-FFF2-40B4-BE49-F238E27FC236}">
                <a16:creationId xmlns:a16="http://schemas.microsoft.com/office/drawing/2014/main" id="{3090D597-35CB-4A41-ACC5-2EDE8F78962B}"/>
              </a:ext>
            </a:extLst>
          </p:cNvPr>
          <p:cNvSpPr>
            <a:spLocks xmlns:a="http://schemas.openxmlformats.org/drawingml/2006/main" noGrp="1"/>
          </p:cNvSpPr>
          <p:nvPr/>
        </p:nvSpPr>
        <p:spPr>
          <a:xfrm xmlns:a="http://schemas.openxmlformats.org/drawingml/2006/main">
            <a:off x="4171950" y="3733800"/>
            <a:ext cx="8763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500" b="1">
                <a:solidFill>
                  <a:srgbClr val="F7F8FA"/>
                </a:solidFill>
              </a:defRPr>
            </a:pPr>
            <a:r>
              <a:rPr sz="1500" b="1">
                <a:solidFill>
                  <a:srgbClr val="F7F8FA"/>
                </a:solidFill>
              </a:rPr>
              <a:t>£14k</a:t>
            </a:r>
          </a:p>
        </p:txBody>
      </p:sp>
      <p:sp>
        <p:nvSpPr>
          <p:cNvPr id="12" name="">
            <a:extLst xmlns:a="http://schemas.openxmlformats.org/drawingml/2006/main">
              <a:ext uri="{FF2B5EF4-FFF2-40B4-BE49-F238E27FC236}">
                <a16:creationId xmlns:a16="http://schemas.microsoft.com/office/drawing/2014/main" id="{40A349FF-62D3-4E9D-9B6E-D031CFFC54F9}"/>
              </a:ext>
            </a:extLst>
          </p:cNvPr>
          <p:cNvSpPr>
            <a:spLocks xmlns:a="http://schemas.openxmlformats.org/drawingml/2006/main" noGrp="1"/>
          </p:cNvSpPr>
          <p:nvPr/>
        </p:nvSpPr>
        <p:spPr>
          <a:xfrm xmlns:a="http://schemas.openxmlformats.org/drawingml/2006/main">
            <a:off x="971550" y="4286250"/>
            <a:ext cx="3048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B8BEC8"/>
                </a:solidFill>
              </a:defRPr>
            </a:pPr>
            <a:r>
              <a:rPr sz="1350" b="0">
                <a:solidFill>
                  <a:srgbClr val="B8BEC8"/>
                </a:solidFill>
              </a:rPr>
              <a:t>Measurement, brand &amp; club activity</a:t>
            </a:r>
          </a:p>
        </p:txBody>
      </p:sp>
      <p:sp>
        <p:nvSpPr>
          <p:cNvPr id="13" name="">
            <a:extLst xmlns:a="http://schemas.openxmlformats.org/drawingml/2006/main">
              <a:ext uri="{FF2B5EF4-FFF2-40B4-BE49-F238E27FC236}">
                <a16:creationId xmlns:a16="http://schemas.microsoft.com/office/drawing/2014/main" id="{B61B1522-38EF-4384-BB44-11E3617D9A92}"/>
              </a:ext>
            </a:extLst>
          </p:cNvPr>
          <p:cNvSpPr>
            <a:spLocks xmlns:a="http://schemas.openxmlformats.org/drawingml/2006/main" noGrp="1"/>
          </p:cNvSpPr>
          <p:nvPr/>
        </p:nvSpPr>
        <p:spPr>
          <a:xfrm xmlns:a="http://schemas.openxmlformats.org/drawingml/2006/main">
            <a:off x="4171950" y="4286250"/>
            <a:ext cx="8763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500" b="1">
                <a:solidFill>
                  <a:srgbClr val="F7F8FA"/>
                </a:solidFill>
              </a:defRPr>
            </a:pPr>
            <a:r>
              <a:rPr sz="1500" b="1">
                <a:solidFill>
                  <a:srgbClr val="F7F8FA"/>
                </a:solidFill>
              </a:rPr>
              <a:t>£10k</a:t>
            </a:r>
          </a:p>
        </p:txBody>
      </p:sp>
      <p:sp>
        <p:nvSpPr>
          <p:cNvPr id="14" name="">
            <a:extLst xmlns:a="http://schemas.openxmlformats.org/drawingml/2006/main">
              <a:ext uri="{FF2B5EF4-FFF2-40B4-BE49-F238E27FC236}">
                <a16:creationId xmlns:a16="http://schemas.microsoft.com/office/drawing/2014/main" id="{EA744C9F-2940-4B79-B518-4DDBF60C5EC3}"/>
              </a:ext>
            </a:extLst>
          </p:cNvPr>
          <p:cNvSpPr>
            <a:spLocks xmlns:a="http://schemas.openxmlformats.org/drawingml/2006/main" noGrp="1"/>
          </p:cNvSpPr>
          <p:nvPr/>
        </p:nvSpPr>
        <p:spPr>
          <a:xfrm xmlns:a="http://schemas.openxmlformats.org/drawingml/2006/main">
            <a:off x="971550" y="4895850"/>
            <a:ext cx="4076700" cy="19050"/>
          </a:xfrm>
          <a:prstGeom xmlns:a="http://schemas.openxmlformats.org/drawingml/2006/main" prst="rect">
            <a:avLst/>
          </a:prstGeom>
          <a:solidFill xmlns:a="http://schemas.openxmlformats.org/drawingml/2006/main">
            <a:srgbClr val="6F7783"/>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AEC15B84-4A2C-4F9D-8A9D-9F6FA78CA851}"/>
              </a:ext>
            </a:extLst>
          </p:cNvPr>
          <p:cNvSpPr>
            <a:spLocks xmlns:a="http://schemas.openxmlformats.org/drawingml/2006/main" noGrp="1"/>
          </p:cNvSpPr>
          <p:nvPr/>
        </p:nvSpPr>
        <p:spPr>
          <a:xfrm xmlns:a="http://schemas.openxmlformats.org/drawingml/2006/main">
            <a:off x="971550" y="4972050"/>
            <a:ext cx="2571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F7F8FA"/>
                </a:solidFill>
              </a:defRPr>
            </a:pPr>
            <a:r>
              <a:rPr sz="1350" b="1">
                <a:solidFill>
                  <a:srgbClr val="F7F8FA"/>
                </a:solidFill>
              </a:rPr>
              <a:t>Gross pilot cost</a:t>
            </a:r>
          </a:p>
        </p:txBody>
      </p:sp>
      <p:sp>
        <p:nvSpPr>
          <p:cNvPr id="16" name="">
            <a:extLst xmlns:a="http://schemas.openxmlformats.org/drawingml/2006/main">
              <a:ext uri="{FF2B5EF4-FFF2-40B4-BE49-F238E27FC236}">
                <a16:creationId xmlns:a16="http://schemas.microsoft.com/office/drawing/2014/main" id="{29A13A15-65D5-42AE-BDD4-17E9F0460238}"/>
              </a:ext>
            </a:extLst>
          </p:cNvPr>
          <p:cNvSpPr>
            <a:spLocks xmlns:a="http://schemas.openxmlformats.org/drawingml/2006/main" noGrp="1"/>
          </p:cNvSpPr>
          <p:nvPr/>
        </p:nvSpPr>
        <p:spPr>
          <a:xfrm xmlns:a="http://schemas.openxmlformats.org/drawingml/2006/main">
            <a:off x="4171950" y="4972050"/>
            <a:ext cx="8763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725" b="1">
                <a:solidFill>
                  <a:srgbClr val="F7F8FA"/>
                </a:solidFill>
              </a:defRPr>
            </a:pPr>
            <a:r>
              <a:rPr sz="1725" b="1">
                <a:solidFill>
                  <a:srgbClr val="F7F8FA"/>
                </a:solidFill>
              </a:rPr>
              <a:t>£50k</a:t>
            </a:r>
          </a:p>
        </p:txBody>
      </p:sp>
      <p:sp>
        <p:nvSpPr>
          <p:cNvPr id="17" name="">
            <a:extLst xmlns:a="http://schemas.openxmlformats.org/drawingml/2006/main">
              <a:ext uri="{FF2B5EF4-FFF2-40B4-BE49-F238E27FC236}">
                <a16:creationId xmlns:a16="http://schemas.microsoft.com/office/drawing/2014/main" id="{FB0DB488-E7E4-4A47-A853-F09E37314F14}"/>
              </a:ext>
            </a:extLst>
          </p:cNvPr>
          <p:cNvSpPr>
            <a:spLocks xmlns:a="http://schemas.openxmlformats.org/drawingml/2006/main" noGrp="1"/>
          </p:cNvSpPr>
          <p:nvPr/>
        </p:nvSpPr>
        <p:spPr>
          <a:xfrm xmlns:a="http://schemas.openxmlformats.org/drawingml/2006/main">
            <a:off x="971550" y="5314950"/>
            <a:ext cx="2571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1">
                <a:solidFill>
                  <a:srgbClr val="E9A51F"/>
                </a:solidFill>
              </a:defRPr>
            </a:pPr>
            <a:r>
              <a:rPr sz="1275" b="1">
                <a:solidFill>
                  <a:srgbClr val="E9A51F"/>
                </a:solidFill>
              </a:rPr>
              <a:t>After eligible RFL support</a:t>
            </a:r>
          </a:p>
        </p:txBody>
      </p:sp>
      <p:sp>
        <p:nvSpPr>
          <p:cNvPr id="18" name="">
            <a:extLst xmlns:a="http://schemas.openxmlformats.org/drawingml/2006/main">
              <a:ext uri="{FF2B5EF4-FFF2-40B4-BE49-F238E27FC236}">
                <a16:creationId xmlns:a16="http://schemas.microsoft.com/office/drawing/2014/main" id="{E8808766-B426-4964-9213-96DE30240EF4}"/>
              </a:ext>
            </a:extLst>
          </p:cNvPr>
          <p:cNvSpPr>
            <a:spLocks xmlns:a="http://schemas.openxmlformats.org/drawingml/2006/main" noGrp="1"/>
          </p:cNvSpPr>
          <p:nvPr/>
        </p:nvSpPr>
        <p:spPr>
          <a:xfrm xmlns:a="http://schemas.openxmlformats.org/drawingml/2006/main">
            <a:off x="3562350" y="5314950"/>
            <a:ext cx="14859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500" b="1">
                <a:solidFill>
                  <a:srgbClr val="E9A51F"/>
                </a:solidFill>
              </a:defRPr>
            </a:pPr>
            <a:r>
              <a:rPr sz="1500" b="1">
                <a:solidFill>
                  <a:srgbClr val="E9A51F"/>
                </a:solidFill>
              </a:rPr>
              <a:t>£32k–£44.6k</a:t>
            </a:r>
          </a:p>
        </p:txBody>
      </p:sp>
      <p:sp>
        <p:nvSpPr>
          <p:cNvPr id="19" name="">
            <a:extLst xmlns:a="http://schemas.openxmlformats.org/drawingml/2006/main">
              <a:ext uri="{FF2B5EF4-FFF2-40B4-BE49-F238E27FC236}">
                <a16:creationId xmlns:a16="http://schemas.microsoft.com/office/drawing/2014/main" id="{FC850173-4E03-42FA-9573-320E2F235201}"/>
              </a:ext>
            </a:extLst>
          </p:cNvPr>
          <p:cNvSpPr>
            <a:spLocks xmlns:a="http://schemas.openxmlformats.org/drawingml/2006/main" noGrp="1"/>
          </p:cNvSpPr>
          <p:nvPr/>
        </p:nvSpPr>
        <p:spPr>
          <a:xfrm xmlns:a="http://schemas.openxmlformats.org/drawingml/2006/main">
            <a:off x="5905500" y="1809750"/>
            <a:ext cx="5600700" cy="3848100"/>
          </a:xfrm>
          <a:prstGeom xmlns:a="http://schemas.openxmlformats.org/drawingml/2006/main" prst="roundRect">
            <a:avLst>
              <a:gd name="adj" fmla="val 4455"/>
            </a:avLst>
          </a:prstGeom>
          <a:solidFill xmlns:a="http://schemas.openxmlformats.org/drawingml/2006/main">
            <a:srgbClr val="E9A51F"/>
          </a:solidFill>
          <a:ln xmlns:a="http://schemas.openxmlformats.org/drawingml/2006/main" w="9525">
            <a:solidFill>
              <a:srgbClr val="E9A51F"/>
            </a:solidFill>
            <a:prstDash val="solid"/>
          </a:ln>
        </p:spPr>
      </p:sp>
      <p:sp>
        <p:nvSpPr>
          <p:cNvPr id="20" name="">
            <a:extLst xmlns:a="http://schemas.openxmlformats.org/drawingml/2006/main">
              <a:ext uri="{FF2B5EF4-FFF2-40B4-BE49-F238E27FC236}">
                <a16:creationId xmlns:a16="http://schemas.microsoft.com/office/drawing/2014/main" id="{DCD8B75C-253D-4552-82D9-207838F98295}"/>
              </a:ext>
            </a:extLst>
          </p:cNvPr>
          <p:cNvSpPr>
            <a:spLocks xmlns:a="http://schemas.openxmlformats.org/drawingml/2006/main" noGrp="1"/>
          </p:cNvSpPr>
          <p:nvPr/>
        </p:nvSpPr>
        <p:spPr>
          <a:xfrm xmlns:a="http://schemas.openxmlformats.org/drawingml/2006/main">
            <a:off x="6210300" y="2095500"/>
            <a:ext cx="447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06070A"/>
                </a:solidFill>
              </a:defRPr>
            </a:pPr>
            <a:r>
              <a:rPr sz="1200" b="1">
                <a:solidFill>
                  <a:srgbClr val="06070A"/>
                </a:solidFill>
              </a:rPr>
              <a:t>SUCCESS TEST</a:t>
            </a:r>
          </a:p>
        </p:txBody>
      </p:sp>
      <p:sp>
        <p:nvSpPr>
          <p:cNvPr id="21" name="">
            <a:extLst xmlns:a="http://schemas.openxmlformats.org/drawingml/2006/main">
              <a:ext uri="{FF2B5EF4-FFF2-40B4-BE49-F238E27FC236}">
                <a16:creationId xmlns:a16="http://schemas.microsoft.com/office/drawing/2014/main" id="{5560E21D-112A-41D2-B39F-9FAA08A9E28B}"/>
              </a:ext>
            </a:extLst>
          </p:cNvPr>
          <p:cNvSpPr>
            <a:spLocks xmlns:a="http://schemas.openxmlformats.org/drawingml/2006/main" noGrp="1"/>
          </p:cNvSpPr>
          <p:nvPr/>
        </p:nvSpPr>
        <p:spPr>
          <a:xfrm xmlns:a="http://schemas.openxmlformats.org/drawingml/2006/main">
            <a:off x="6210300" y="2571750"/>
            <a:ext cx="14287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4200" b="1">
                <a:solidFill>
                  <a:srgbClr val="06070A"/>
                </a:solidFill>
              </a:defRPr>
            </a:pPr>
            <a:r>
              <a:rPr sz="4200" b="1">
                <a:solidFill>
                  <a:srgbClr val="06070A"/>
                </a:solidFill>
              </a:rPr>
              <a:t>12</a:t>
            </a:r>
          </a:p>
        </p:txBody>
      </p:sp>
      <p:sp>
        <p:nvSpPr>
          <p:cNvPr id="22" name="">
            <a:extLst xmlns:a="http://schemas.openxmlformats.org/drawingml/2006/main">
              <a:ext uri="{FF2B5EF4-FFF2-40B4-BE49-F238E27FC236}">
                <a16:creationId xmlns:a16="http://schemas.microsoft.com/office/drawing/2014/main" id="{0872DD34-BFBE-4F2D-97A1-04C7013FCDCD}"/>
              </a:ext>
            </a:extLst>
          </p:cNvPr>
          <p:cNvSpPr>
            <a:spLocks xmlns:a="http://schemas.openxmlformats.org/drawingml/2006/main" noGrp="1"/>
          </p:cNvSpPr>
          <p:nvPr/>
        </p:nvSpPr>
        <p:spPr>
          <a:xfrm xmlns:a="http://schemas.openxmlformats.org/drawingml/2006/main">
            <a:off x="7524750" y="2724150"/>
            <a:ext cx="2095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06070A"/>
                </a:solidFill>
              </a:defRPr>
            </a:pPr>
            <a:r>
              <a:rPr sz="1650" b="1">
                <a:solidFill>
                  <a:srgbClr val="06070A"/>
                </a:solidFill>
              </a:rPr>
              <a:t>participants</a:t>
            </a:r>
          </a:p>
        </p:txBody>
      </p:sp>
      <p:sp>
        <p:nvSpPr>
          <p:cNvPr id="23" name="">
            <a:extLst xmlns:a="http://schemas.openxmlformats.org/drawingml/2006/main">
              <a:ext uri="{FF2B5EF4-FFF2-40B4-BE49-F238E27FC236}">
                <a16:creationId xmlns:a16="http://schemas.microsoft.com/office/drawing/2014/main" id="{50F75814-032D-46C7-88BC-DD4D3F65FB43}"/>
              </a:ext>
            </a:extLst>
          </p:cNvPr>
          <p:cNvSpPr>
            <a:spLocks xmlns:a="http://schemas.openxmlformats.org/drawingml/2006/main" noGrp="1"/>
          </p:cNvSpPr>
          <p:nvPr/>
        </p:nvSpPr>
        <p:spPr>
          <a:xfrm xmlns:a="http://schemas.openxmlformats.org/drawingml/2006/main">
            <a:off x="6229350" y="3562350"/>
            <a:ext cx="76200" cy="76200"/>
          </a:xfrm>
          <a:prstGeom xmlns:a="http://schemas.openxmlformats.org/drawingml/2006/main" prst="roundRect">
            <a:avLst>
              <a:gd name="adj" fmla="val 50000"/>
            </a:avLst>
          </a:prstGeom>
          <a:solidFill xmlns:a="http://schemas.openxmlformats.org/drawingml/2006/main">
            <a:srgbClr val="06070A"/>
          </a:solidFill>
          <a:ln xmlns:a="http://schemas.openxmlformats.org/drawingml/2006/main" w="0">
            <a:noFill/>
            <a:prstDash val="solid"/>
          </a:ln>
        </p:spPr>
      </p:sp>
      <p:sp>
        <p:nvSpPr>
          <p:cNvPr id="24" name="">
            <a:extLst xmlns:a="http://schemas.openxmlformats.org/drawingml/2006/main">
              <a:ext uri="{FF2B5EF4-FFF2-40B4-BE49-F238E27FC236}">
                <a16:creationId xmlns:a16="http://schemas.microsoft.com/office/drawing/2014/main" id="{FE667762-76D2-4207-9142-9AE48636C68A}"/>
              </a:ext>
            </a:extLst>
          </p:cNvPr>
          <p:cNvSpPr>
            <a:spLocks xmlns:a="http://schemas.openxmlformats.org/drawingml/2006/main" noGrp="1"/>
          </p:cNvSpPr>
          <p:nvPr/>
        </p:nvSpPr>
        <p:spPr>
          <a:xfrm xmlns:a="http://schemas.openxmlformats.org/drawingml/2006/main">
            <a:off x="6457950" y="3409950"/>
            <a:ext cx="45148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06070A"/>
                </a:solidFill>
              </a:defRPr>
            </a:pPr>
            <a:r>
              <a:rPr sz="1350" b="1">
                <a:solidFill>
                  <a:srgbClr val="06070A"/>
                </a:solidFill>
              </a:rPr>
              <a:t>10+ enter paid roles or apprenticeships</a:t>
            </a:r>
          </a:p>
        </p:txBody>
      </p:sp>
      <p:sp>
        <p:nvSpPr>
          <p:cNvPr id="25" name="">
            <a:extLst xmlns:a="http://schemas.openxmlformats.org/drawingml/2006/main">
              <a:ext uri="{FF2B5EF4-FFF2-40B4-BE49-F238E27FC236}">
                <a16:creationId xmlns:a16="http://schemas.microsoft.com/office/drawing/2014/main" id="{9F8877EA-AA32-49F6-8B1D-BA4F170C045F}"/>
              </a:ext>
            </a:extLst>
          </p:cNvPr>
          <p:cNvSpPr>
            <a:spLocks xmlns:a="http://schemas.openxmlformats.org/drawingml/2006/main" noGrp="1"/>
          </p:cNvSpPr>
          <p:nvPr/>
        </p:nvSpPr>
        <p:spPr>
          <a:xfrm xmlns:a="http://schemas.openxmlformats.org/drawingml/2006/main">
            <a:off x="6229350" y="4010025"/>
            <a:ext cx="76200" cy="76200"/>
          </a:xfrm>
          <a:prstGeom xmlns:a="http://schemas.openxmlformats.org/drawingml/2006/main" prst="roundRect">
            <a:avLst>
              <a:gd name="adj" fmla="val 50000"/>
            </a:avLst>
          </a:prstGeom>
          <a:solidFill xmlns:a="http://schemas.openxmlformats.org/drawingml/2006/main">
            <a:srgbClr val="06070A"/>
          </a:solidFill>
          <a:ln xmlns:a="http://schemas.openxmlformats.org/drawingml/2006/main" w="0">
            <a:noFill/>
            <a:prstDash val="solid"/>
          </a:ln>
        </p:spPr>
      </p:sp>
      <p:sp>
        <p:nvSpPr>
          <p:cNvPr id="26" name="">
            <a:extLst xmlns:a="http://schemas.openxmlformats.org/drawingml/2006/main">
              <a:ext uri="{FF2B5EF4-FFF2-40B4-BE49-F238E27FC236}">
                <a16:creationId xmlns:a16="http://schemas.microsoft.com/office/drawing/2014/main" id="{DFB2E91A-8972-423F-8804-9C91658940A4}"/>
              </a:ext>
            </a:extLst>
          </p:cNvPr>
          <p:cNvSpPr>
            <a:spLocks xmlns:a="http://schemas.openxmlformats.org/drawingml/2006/main" noGrp="1"/>
          </p:cNvSpPr>
          <p:nvPr/>
        </p:nvSpPr>
        <p:spPr>
          <a:xfrm xmlns:a="http://schemas.openxmlformats.org/drawingml/2006/main">
            <a:off x="6457950" y="3857625"/>
            <a:ext cx="45148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06070A"/>
                </a:solidFill>
              </a:defRPr>
            </a:pPr>
            <a:r>
              <a:rPr sz="1350" b="0">
                <a:solidFill>
                  <a:srgbClr val="06070A"/>
                </a:solidFill>
              </a:rPr>
              <a:t>80%+ retained at six months</a:t>
            </a:r>
          </a:p>
        </p:txBody>
      </p:sp>
      <p:sp>
        <p:nvSpPr>
          <p:cNvPr id="27" name="">
            <a:extLst xmlns:a="http://schemas.openxmlformats.org/drawingml/2006/main">
              <a:ext uri="{FF2B5EF4-FFF2-40B4-BE49-F238E27FC236}">
                <a16:creationId xmlns:a16="http://schemas.microsoft.com/office/drawing/2014/main" id="{F5A719CA-994B-4ABA-AC61-76418C6B8839}"/>
              </a:ext>
            </a:extLst>
          </p:cNvPr>
          <p:cNvSpPr>
            <a:spLocks xmlns:a="http://schemas.openxmlformats.org/drawingml/2006/main" noGrp="1"/>
          </p:cNvSpPr>
          <p:nvPr/>
        </p:nvSpPr>
        <p:spPr>
          <a:xfrm xmlns:a="http://schemas.openxmlformats.org/drawingml/2006/main">
            <a:off x="6229350" y="4457700"/>
            <a:ext cx="76200" cy="76200"/>
          </a:xfrm>
          <a:prstGeom xmlns:a="http://schemas.openxmlformats.org/drawingml/2006/main" prst="roundRect">
            <a:avLst>
              <a:gd name="adj" fmla="val 50000"/>
            </a:avLst>
          </a:prstGeom>
          <a:solidFill xmlns:a="http://schemas.openxmlformats.org/drawingml/2006/main">
            <a:srgbClr val="06070A"/>
          </a:solidFill>
          <a:ln xmlns:a="http://schemas.openxmlformats.org/drawingml/2006/main" w="0">
            <a:noFill/>
            <a:prstDash val="solid"/>
          </a:ln>
        </p:spPr>
      </p:sp>
      <p:sp>
        <p:nvSpPr>
          <p:cNvPr id="28" name="">
            <a:extLst xmlns:a="http://schemas.openxmlformats.org/drawingml/2006/main">
              <a:ext uri="{FF2B5EF4-FFF2-40B4-BE49-F238E27FC236}">
                <a16:creationId xmlns:a16="http://schemas.microsoft.com/office/drawing/2014/main" id="{7918EAC8-7A4E-4DA8-8EF0-DF11DFEBF2EF}"/>
              </a:ext>
            </a:extLst>
          </p:cNvPr>
          <p:cNvSpPr>
            <a:spLocks xmlns:a="http://schemas.openxmlformats.org/drawingml/2006/main" noGrp="1"/>
          </p:cNvSpPr>
          <p:nvPr/>
        </p:nvSpPr>
        <p:spPr>
          <a:xfrm xmlns:a="http://schemas.openxmlformats.org/drawingml/2006/main">
            <a:off x="6457950" y="4305300"/>
            <a:ext cx="45148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06070A"/>
                </a:solidFill>
              </a:defRPr>
            </a:pPr>
            <a:r>
              <a:rPr sz="1350" b="0">
                <a:solidFill>
                  <a:srgbClr val="06070A"/>
                </a:solidFill>
              </a:rPr>
              <a:t>Clear comparison against normal recruitment cost</a:t>
            </a:r>
          </a:p>
        </p:txBody>
      </p:sp>
      <p:sp>
        <p:nvSpPr>
          <p:cNvPr id="29" name="">
            <a:extLst xmlns:a="http://schemas.openxmlformats.org/drawingml/2006/main">
              <a:ext uri="{FF2B5EF4-FFF2-40B4-BE49-F238E27FC236}">
                <a16:creationId xmlns:a16="http://schemas.microsoft.com/office/drawing/2014/main" id="{DF51D57D-96AD-4DAB-839B-5228CC0E1A04}"/>
              </a:ext>
            </a:extLst>
          </p:cNvPr>
          <p:cNvSpPr>
            <a:spLocks xmlns:a="http://schemas.openxmlformats.org/drawingml/2006/main" noGrp="1"/>
          </p:cNvSpPr>
          <p:nvPr/>
        </p:nvSpPr>
        <p:spPr>
          <a:xfrm xmlns:a="http://schemas.openxmlformats.org/drawingml/2006/main">
            <a:off x="6229350" y="4905375"/>
            <a:ext cx="76200" cy="76200"/>
          </a:xfrm>
          <a:prstGeom xmlns:a="http://schemas.openxmlformats.org/drawingml/2006/main" prst="roundRect">
            <a:avLst>
              <a:gd name="adj" fmla="val 50000"/>
            </a:avLst>
          </a:prstGeom>
          <a:solidFill xmlns:a="http://schemas.openxmlformats.org/drawingml/2006/main">
            <a:srgbClr val="06070A"/>
          </a:solidFill>
          <a:ln xmlns:a="http://schemas.openxmlformats.org/drawingml/2006/main" w="0">
            <a:noFill/>
            <a:prstDash val="solid"/>
          </a:ln>
        </p:spPr>
      </p:sp>
      <p:sp>
        <p:nvSpPr>
          <p:cNvPr id="30" name="">
            <a:extLst xmlns:a="http://schemas.openxmlformats.org/drawingml/2006/main">
              <a:ext uri="{FF2B5EF4-FFF2-40B4-BE49-F238E27FC236}">
                <a16:creationId xmlns:a16="http://schemas.microsoft.com/office/drawing/2014/main" id="{D5D5AD3D-5C81-410A-8269-1C2B520B36F6}"/>
              </a:ext>
            </a:extLst>
          </p:cNvPr>
          <p:cNvSpPr>
            <a:spLocks xmlns:a="http://schemas.openxmlformats.org/drawingml/2006/main" noGrp="1"/>
          </p:cNvSpPr>
          <p:nvPr/>
        </p:nvSpPr>
        <p:spPr>
          <a:xfrm xmlns:a="http://schemas.openxmlformats.org/drawingml/2006/main">
            <a:off x="6457950" y="4752975"/>
            <a:ext cx="45148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06070A"/>
                </a:solidFill>
              </a:defRPr>
            </a:pPr>
            <a:r>
              <a:rPr sz="1350" b="0">
                <a:solidFill>
                  <a:srgbClr val="06070A"/>
                </a:solidFill>
              </a:rPr>
              <a:t>At least two clients or partners interested in Cohort 2</a:t>
            </a:r>
          </a:p>
        </p:txBody>
      </p:sp>
      <p:sp>
        <p:nvSpPr>
          <p:cNvPr id="31" name="">
            <a:extLst xmlns:a="http://schemas.openxmlformats.org/drawingml/2006/main">
              <a:ext uri="{FF2B5EF4-FFF2-40B4-BE49-F238E27FC236}">
                <a16:creationId xmlns:a16="http://schemas.microsoft.com/office/drawing/2014/main" id="{67FB33A7-F833-4F2C-AA91-DDEA4F1F40C2}"/>
              </a:ext>
            </a:extLst>
          </p:cNvPr>
          <p:cNvSpPr>
            <a:spLocks xmlns:a="http://schemas.openxmlformats.org/drawingml/2006/main" noGrp="1"/>
          </p:cNvSpPr>
          <p:nvPr/>
        </p:nvSpPr>
        <p:spPr>
          <a:xfrm xmlns:a="http://schemas.openxmlformats.org/drawingml/2006/main">
            <a:off x="685800" y="5867400"/>
            <a:ext cx="108204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200" b="0">
                <a:solidFill>
                  <a:srgbClr val="B8BEC8"/>
                </a:solidFill>
              </a:defRPr>
            </a:pPr>
            <a:r>
              <a:rPr sz="1200" b="0">
                <a:solidFill>
                  <a:srgbClr val="B8BEC8"/>
                </a:solidFill>
              </a:rPr>
              <a:t>All figures are working assumptions for leadership discussion—not forecasts or commitments.</a:t>
            </a:r>
          </a:p>
        </p:txBody>
      </p:sp>
      <p:sp>
        <p:nvSpPr>
          <p:cNvPr id="32" name="">
            <a:extLst xmlns:a="http://schemas.openxmlformats.org/drawingml/2006/main">
              <a:ext uri="{FF2B5EF4-FFF2-40B4-BE49-F238E27FC236}">
                <a16:creationId xmlns:a16="http://schemas.microsoft.com/office/drawing/2014/main" id="{689ECC69-1203-413C-8124-0227480208CD}"/>
              </a:ext>
            </a:extLst>
          </p:cNvPr>
          <p:cNvSpPr>
            <a:spLocks xmlns:a="http://schemas.openxmlformats.org/drawingml/2006/main" noGrp="1"/>
          </p:cNvSpPr>
          <p:nvPr/>
        </p:nvSpPr>
        <p:spPr>
          <a:xfrm xmlns:a="http://schemas.openxmlformats.org/drawingml/2006/main">
            <a:off x="685800" y="6496050"/>
            <a:ext cx="5238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6F7783"/>
                </a:solidFill>
              </a:defRPr>
            </a:pPr>
            <a:r>
              <a:rPr sz="825" b="1">
                <a:solidFill>
                  <a:srgbClr val="6F7783"/>
                </a:solidFill>
              </a:rPr>
              <a:t>ATHLETE PATHWAYS × UNITED INFRASTRUCTURE</a:t>
            </a:r>
          </a:p>
        </p:txBody>
      </p:sp>
      <p:sp>
        <p:nvSpPr>
          <p:cNvPr id="33" name="">
            <a:extLst xmlns:a="http://schemas.openxmlformats.org/drawingml/2006/main">
              <a:ext uri="{FF2B5EF4-FFF2-40B4-BE49-F238E27FC236}">
                <a16:creationId xmlns:a16="http://schemas.microsoft.com/office/drawing/2014/main" id="{A8A4EDEC-19BE-44CD-8A43-681FE12F5955}"/>
              </a:ext>
            </a:extLst>
          </p:cNvPr>
          <p:cNvSpPr>
            <a:spLocks xmlns:a="http://schemas.openxmlformats.org/drawingml/2006/main" noGrp="1"/>
          </p:cNvSpPr>
          <p:nvPr/>
        </p:nvSpPr>
        <p:spPr>
          <a:xfrm xmlns:a="http://schemas.openxmlformats.org/drawingml/2006/main">
            <a:off x="10953750" y="6496050"/>
            <a:ext cx="5524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6F7783"/>
                </a:solidFill>
              </a:defRPr>
            </a:pPr>
            <a:r>
              <a:rPr sz="825" b="1">
                <a:solidFill>
                  <a:srgbClr val="6F7783"/>
                </a:solidFill>
              </a:rPr>
              <a:t>09</a:t>
            </a:r>
          </a:p>
        </p:txBody>
      </p:sp>
    </p:spTree>
    <p:extLst>
      <p:ext uri="{BB962C8B-B14F-4D97-AF65-F5344CB8AC3E}">
        <p14:creationId xmlns:p14="http://schemas.microsoft.com/office/powerpoint/2010/main" val="317573890"/>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2026-07-29T17:16:49.4530000Z</dcterms:created>
  <dcterms:modified xsi:type="dcterms:W3CDTF">2026-07-29T17:16:49.4530000Z</dcterms:modified>
</coreProperties>
</file>